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5" r:id="rId7"/>
    <p:sldId id="262" r:id="rId8"/>
    <p:sldId id="266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C7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5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c:style val="2"/>
  <c:chart>
    <c:title>
      <c:tx>
        <c:rich>
          <a:bodyPr lIns="0" tIns="0" rIns="0" bIns="0"/>
          <a:lstStyle/>
          <a:p>
            <a:pPr marL="0" marR="0" indent="0" algn="l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128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r>
              <a:rPr lang="pl-PL" sz="1600" b="1" i="1" u="none" strike="noStrike" kern="1200" cap="all" spc="120" baseline="0" dirty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W jakim celu Pan/Pani odwiedza zazwyczaj bibliotekę? Proszę uwzględnić zarówno osobistą </a:t>
            </a:r>
            <a:r>
              <a:rPr lang="pl-PL" sz="1600" b="1" i="1" u="none" strike="noStrike" kern="1200" cap="all" spc="120" baseline="0" dirty="0" smtClean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obecność</a:t>
            </a:r>
          </a:p>
          <a:p>
            <a:pPr marL="0" marR="0" indent="0" algn="l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128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r>
              <a:rPr lang="pl-PL" sz="1600" b="1" i="1" u="none" strike="noStrike" kern="1200" cap="all" spc="120" baseline="0" dirty="0" smtClean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w </a:t>
            </a:r>
            <a:r>
              <a:rPr lang="pl-PL" sz="1600" b="1" i="1" u="none" strike="noStrike" kern="1200" cap="all" spc="120" baseline="0" dirty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bibliotece, jak i odwiedzanie strony internetowej </a:t>
            </a:r>
          </a:p>
        </c:rich>
      </c:tx>
      <c:layout>
        <c:manualLayout>
          <c:xMode val="edge"/>
          <c:yMode val="edge"/>
          <c:x val="3.0156246289831899E-3"/>
          <c:y val="0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Seria 1</c:v>
          </c:tx>
          <c:spPr>
            <a:solidFill>
              <a:srgbClr val="5B9BD5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dLbl>
              <c:idx val="0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46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35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72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113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5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7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8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9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0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138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064" b="0" i="0" u="none" strike="noStrike" kern="1200" baseline="0">
                    <a:solidFill>
                      <a:srgbClr val="7F7F7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Lit>
              <c:ptCount val="11"/>
              <c:pt idx="0">
                <c:v>korzystam z informacji zamieszczonych na witrynie internetowej biblioteki</c:v>
              </c:pt>
              <c:pt idx="1">
                <c:v>korzystam z komputerów i Internetu dostępnych w bibliotece</c:v>
              </c:pt>
              <c:pt idx="2">
                <c:v>korzystam z urządzeń kopiujących (np. ksero, drukarki, skanera)</c:v>
              </c:pt>
              <c:pt idx="3">
                <c:v>korzystam z zasobów elektronicznych (katalogi, bazy danych, czasopisma elektroniczne, książki elektroniczne, itp.)</c:v>
              </c:pt>
              <c:pt idx="4">
                <c:v>korzystam ze zbiorów biblioteki na miejscu</c:v>
              </c:pt>
              <c:pt idx="5">
                <c:v>poszukuję potrzebnych informacji (związanych np. z nauką, pracą zawodową, życiem codziennym, itp.)</c:v>
              </c:pt>
              <c:pt idx="6">
                <c:v>spędzam wolny czas</c:v>
              </c:pt>
              <c:pt idx="7">
                <c:v>uczestniczę w szkoleniach organizowanych przez bibliotekę (dotyczących np. korzystania z biblioteki, korzystania z zasobów elektronicznych itp.)</c:v>
              </c:pt>
              <c:pt idx="8">
                <c:v>uczestniczę w wydarzeniach kulturalnych organizowanych przez bibliotekę</c:v>
              </c:pt>
              <c:pt idx="9">
                <c:v>uczę się / pracuję</c:v>
              </c:pt>
              <c:pt idx="10">
                <c:v>wypożyczam zbiory do domu</c:v>
              </c:pt>
            </c:strLit>
          </c:cat>
          <c:val>
            <c:numLit>
              <c:formatCode>General</c:formatCode>
              <c:ptCount val="11"/>
              <c:pt idx="0">
                <c:v>0.27300000000000002</c:v>
              </c:pt>
              <c:pt idx="1">
                <c:v>0.21099999999999999</c:v>
              </c:pt>
              <c:pt idx="2">
                <c:v>0.28599999999999998</c:v>
              </c:pt>
              <c:pt idx="3">
                <c:v>0.435</c:v>
              </c:pt>
              <c:pt idx="4">
                <c:v>0.68899999999999995</c:v>
              </c:pt>
              <c:pt idx="5">
                <c:v>0.56499999999999995</c:v>
              </c:pt>
              <c:pt idx="6">
                <c:v>0.155</c:v>
              </c:pt>
              <c:pt idx="7">
                <c:v>3.1E-2</c:v>
              </c:pt>
              <c:pt idx="8">
                <c:v>8.6999999999999994E-2</c:v>
              </c:pt>
              <c:pt idx="9">
                <c:v>0.55900000000000005</c:v>
              </c:pt>
              <c:pt idx="10">
                <c:v>0.85099999999999998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302026912"/>
        <c:axId val="302031224"/>
      </c:barChart>
      <c:valAx>
        <c:axId val="302031224"/>
        <c:scaling>
          <c:orientation val="minMax"/>
        </c:scaling>
        <c:delete val="1"/>
        <c:axPos val="l"/>
        <c:numFmt formatCode="0&quot;.&quot;00%" sourceLinked="0"/>
        <c:majorTickMark val="none"/>
        <c:minorTickMark val="none"/>
        <c:tickLblPos val="nextTo"/>
        <c:crossAx val="302026912"/>
        <c:crosses val="autoZero"/>
        <c:crossBetween val="between"/>
      </c:valAx>
      <c:catAx>
        <c:axId val="302026912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1064" b="0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30203122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l-PL" sz="1197" b="0" i="0" u="none" strike="noStrike" kern="1200" baseline="0">
          <a:solidFill>
            <a:srgbClr val="000000"/>
          </a:solidFill>
          <a:latin typeface="Calibri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c:style val="2"/>
  <c:chart>
    <c:title>
      <c:tx>
        <c:rich>
          <a:bodyPr lIns="0" tIns="0" rIns="0" bIns="0"/>
          <a:lstStyle/>
          <a:p>
            <a:pPr marL="0" marR="0" indent="0" algn="l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128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r>
              <a:rPr lang="pl-PL" sz="1600" b="1" i="1" u="none" strike="noStrike" kern="1200" cap="all" spc="120" baseline="0" dirty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W jakich miejscach w bibliotece najchętniej Pan/Pani pracuje/uczy się/spędza wolny czas?</a:t>
            </a:r>
            <a:r>
              <a:rPr lang="pl-PL" sz="2128" b="1" i="1" u="none" strike="noStrike" kern="1200" cap="all" spc="120" baseline="0" dirty="0">
                <a:solidFill>
                  <a:srgbClr val="595959"/>
                </a:solidFill>
                <a:uFillTx/>
                <a:latin typeface="+mn-lt"/>
              </a:rPr>
              <a:t> </a:t>
            </a:r>
          </a:p>
        </c:rich>
      </c:tx>
      <c:layout>
        <c:manualLayout>
          <c:xMode val="edge"/>
          <c:yMode val="edge"/>
          <c:x val="6.4443889709167113E-4"/>
          <c:y val="0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Seria 1</c:v>
          </c:tx>
          <c:spPr>
            <a:solidFill>
              <a:srgbClr val="5B9BD5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41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5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7"/>
              <c:layout/>
              <c:tx>
                <c:rich>
                  <a:bodyPr lIns="0" tIns="0" rIns="0" bIns="0"/>
                  <a:lstStyle/>
                  <a:p>
                    <a:pPr marL="0" marR="0" indent="0" algn="ctr" defTabSz="914400" fontAlgn="auto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tabLst/>
                      <a:defRPr lang="pl-PL" sz="1064" b="0" i="0" u="none" strike="noStrike" kern="1200" baseline="0">
                        <a:solidFill>
                          <a:srgbClr val="7F7F7F"/>
                        </a:solidFill>
                        <a:latin typeface="Calibri"/>
                      </a:defRPr>
                    </a:pPr>
                    <a:r>
                      <a:rPr lang="en-US" sz="1064" b="0" i="0" u="none" strike="noStrike" kern="1200" cap="none" spc="0" baseline="0">
                        <a:solidFill>
                          <a:srgbClr val="7F7F7F"/>
                        </a:solidFill>
                        <a:uFillTx/>
                        <a:latin typeface="Calibri"/>
                      </a:rPr>
                      <a:t>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064" b="0" i="0" u="none" strike="noStrike" kern="1200" baseline="0">
                    <a:solidFill>
                      <a:srgbClr val="7F7F7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Lit>
              <c:ptCount val="8"/>
              <c:pt idx="0">
                <c:v>w pokoju do pracy grupowej w wolnym dostępie</c:v>
              </c:pt>
              <c:pt idx="1">
                <c:v>w wolnym dostępie</c:v>
              </c:pt>
              <c:pt idx="2">
                <c:v>w Czytelni Historycznej</c:v>
              </c:pt>
              <c:pt idx="3">
                <c:v>w Czytelni Głównej</c:v>
              </c:pt>
              <c:pt idx="4">
                <c:v>w Czytelni Zbiorów Specjalnych</c:v>
              </c:pt>
              <c:pt idx="5">
                <c:v>w strefie wypoczynku (czerwone kanapy, parter, stary gmach biblioteki)</c:v>
              </c:pt>
              <c:pt idx="6">
                <c:v>w pokoju do nauki dla rodzica z dzieckiem</c:v>
              </c:pt>
              <c:pt idx="7">
                <c:v>w bufecie</c:v>
              </c:pt>
            </c:strLit>
          </c:cat>
          <c:val>
            <c:numLit>
              <c:formatCode>General</c:formatCode>
              <c:ptCount val="8"/>
              <c:pt idx="0">
                <c:v>0.161</c:v>
              </c:pt>
              <c:pt idx="1">
                <c:v>0.82</c:v>
              </c:pt>
              <c:pt idx="2">
                <c:v>0.255</c:v>
              </c:pt>
              <c:pt idx="3">
                <c:v>0.26100000000000001</c:v>
              </c:pt>
              <c:pt idx="4">
                <c:v>2.5000000000000001E-2</c:v>
              </c:pt>
              <c:pt idx="5">
                <c:v>0.112</c:v>
              </c:pt>
              <c:pt idx="6">
                <c:v>1.9E-2</c:v>
              </c:pt>
              <c:pt idx="7">
                <c:v>0.106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302031616"/>
        <c:axId val="302033576"/>
      </c:barChart>
      <c:valAx>
        <c:axId val="302033576"/>
        <c:scaling>
          <c:orientation val="minMax"/>
        </c:scaling>
        <c:delete val="1"/>
        <c:axPos val="l"/>
        <c:numFmt formatCode="0&quot;.&quot;00%" sourceLinked="0"/>
        <c:majorTickMark val="none"/>
        <c:minorTickMark val="none"/>
        <c:tickLblPos val="nextTo"/>
        <c:crossAx val="302031616"/>
        <c:crosses val="autoZero"/>
        <c:crossBetween val="between"/>
      </c:valAx>
      <c:catAx>
        <c:axId val="302031616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1064" b="0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30203357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l-PL" sz="1197" b="0" i="0" u="none" strike="noStrike" kern="1200" baseline="0">
          <a:solidFill>
            <a:srgbClr val="000000"/>
          </a:solidFill>
          <a:latin typeface="Calibri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c:style val="2"/>
  <c:chart>
    <c:title>
      <c:tx>
        <c:rich>
          <a:bodyPr lIns="0" tIns="0" rIns="0" bIns="0"/>
          <a:lstStyle/>
          <a:p>
            <a:pPr marL="0" marR="0" indent="0" algn="l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128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r>
              <a:rPr lang="pl-PL" sz="1600" b="1" i="1" u="none" strike="noStrike" kern="1200" cap="all" spc="120" baseline="0" dirty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Jak Pan/Pani ocenia: (wg skali od 1 do 5, gdzie 1 oznacza „bardzo źle</a:t>
            </a:r>
            <a:r>
              <a:rPr lang="pl-PL" sz="1600" b="1" i="1" u="none" strike="noStrike" kern="1200" cap="all" spc="120" baseline="0" dirty="0" smtClean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”, </a:t>
            </a:r>
          </a:p>
          <a:p>
            <a:pPr marL="0" marR="0" indent="0" algn="l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2128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r>
              <a:rPr lang="pl-PL" sz="1600" b="1" i="1" u="none" strike="noStrike" kern="1200" cap="all" spc="120" baseline="0" dirty="0" smtClean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a </a:t>
            </a:r>
            <a:r>
              <a:rPr lang="pl-PL" sz="1600" b="1" i="1" u="none" strike="noStrike" kern="1200" cap="all" spc="120" baseline="0" dirty="0">
                <a:solidFill>
                  <a:srgbClr val="333C70"/>
                </a:solidFill>
                <a:uFillTx/>
                <a:latin typeface="+mn-lt"/>
                <a:ea typeface="Bulo Rounded Medium Italic" panose="02000000000000000000" pitchFamily="50" charset="-18"/>
              </a:rPr>
              <a:t>5 oznacza „bardzo dobrze”. W przypadku, kiedy Pan/Pani nie korzysta z danej usługi proszę wybrać opcję "Nie dotyczy”)</a:t>
            </a:r>
          </a:p>
        </c:rich>
      </c:tx>
      <c:layout>
        <c:manualLayout>
          <c:xMode val="edge"/>
          <c:yMode val="edge"/>
          <c:x val="1.2477044697030153E-3"/>
          <c:y val="2.3005175077533782E-3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3.2412210238705037E-4"/>
          <c:y val="0.25088031023293739"/>
          <c:w val="0.9836627002111461"/>
          <c:h val="0.72987667595870442"/>
        </c:manualLayout>
      </c:layout>
      <c:barChart>
        <c:barDir val="col"/>
        <c:grouping val="percentStacked"/>
        <c:varyColors val="0"/>
        <c:ser>
          <c:idx val="0"/>
          <c:order val="0"/>
          <c:tx>
            <c:v>Bardzo źle</c:v>
          </c:tx>
          <c:spPr>
            <a:solidFill>
              <a:srgbClr val="5B9BD5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4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2</c:v>
              </c:pt>
              <c:pt idx="1">
                <c:v>5</c:v>
              </c:pt>
              <c:pt idx="2">
                <c:v>2</c:v>
              </c:pt>
              <c:pt idx="3">
                <c:v>6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5</c:v>
              </c:pt>
              <c:pt idx="8">
                <c:v>3</c:v>
              </c:pt>
              <c:pt idx="9">
                <c:v>9</c:v>
              </c:pt>
              <c:pt idx="10">
                <c:v>5</c:v>
              </c:pt>
              <c:pt idx="11">
                <c:v>4</c:v>
              </c:pt>
              <c:pt idx="12">
                <c:v>3</c:v>
              </c:pt>
              <c:pt idx="13">
                <c:v>5</c:v>
              </c:pt>
              <c:pt idx="14">
                <c:v>4</c:v>
              </c:pt>
              <c:pt idx="15">
                <c:v>2</c:v>
              </c:pt>
              <c:pt idx="16">
                <c:v>2</c:v>
              </c:pt>
              <c:pt idx="17">
                <c:v>4</c:v>
              </c:pt>
              <c:pt idx="18">
                <c:v>3</c:v>
              </c:pt>
              <c:pt idx="19">
                <c:v>2</c:v>
              </c:pt>
              <c:pt idx="20">
                <c:v>2</c:v>
              </c:pt>
              <c:pt idx="21">
                <c:v>2</c:v>
              </c:pt>
              <c:pt idx="22">
                <c:v>2</c:v>
              </c:pt>
              <c:pt idx="23">
                <c:v>4</c:v>
              </c:pt>
              <c:pt idx="24">
                <c:v>7</c:v>
              </c:pt>
            </c:numLit>
          </c:val>
        </c:ser>
        <c:ser>
          <c:idx val="1"/>
          <c:order val="1"/>
          <c:tx>
            <c:v>źle</c:v>
          </c:tx>
          <c:spPr>
            <a:solidFill>
              <a:srgbClr val="ED7D31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0</c:v>
              </c:pt>
              <c:pt idx="1">
                <c:v>6</c:v>
              </c:pt>
              <c:pt idx="2">
                <c:v>3</c:v>
              </c:pt>
              <c:pt idx="3">
                <c:v>9</c:v>
              </c:pt>
              <c:pt idx="4">
                <c:v>5</c:v>
              </c:pt>
              <c:pt idx="5">
                <c:v>6</c:v>
              </c:pt>
              <c:pt idx="6">
                <c:v>9</c:v>
              </c:pt>
              <c:pt idx="7">
                <c:v>1</c:v>
              </c:pt>
              <c:pt idx="8">
                <c:v>3</c:v>
              </c:pt>
              <c:pt idx="9">
                <c:v>8</c:v>
              </c:pt>
              <c:pt idx="10">
                <c:v>5</c:v>
              </c:pt>
              <c:pt idx="11">
                <c:v>5</c:v>
              </c:pt>
              <c:pt idx="12">
                <c:v>5</c:v>
              </c:pt>
              <c:pt idx="13">
                <c:v>13</c:v>
              </c:pt>
              <c:pt idx="14">
                <c:v>9</c:v>
              </c:pt>
              <c:pt idx="15">
                <c:v>12</c:v>
              </c:pt>
              <c:pt idx="16">
                <c:v>5</c:v>
              </c:pt>
              <c:pt idx="17">
                <c:v>6</c:v>
              </c:pt>
              <c:pt idx="18">
                <c:v>16</c:v>
              </c:pt>
              <c:pt idx="19">
                <c:v>3</c:v>
              </c:pt>
              <c:pt idx="20">
                <c:v>2</c:v>
              </c:pt>
              <c:pt idx="21">
                <c:v>2</c:v>
              </c:pt>
              <c:pt idx="22">
                <c:v>1</c:v>
              </c:pt>
              <c:pt idx="23">
                <c:v>6</c:v>
              </c:pt>
              <c:pt idx="24">
                <c:v>9</c:v>
              </c:pt>
            </c:numLit>
          </c:val>
        </c:ser>
        <c:ser>
          <c:idx val="2"/>
          <c:order val="2"/>
          <c:tx>
            <c:v>przeciętnie</c:v>
          </c:tx>
          <c:spPr>
            <a:solidFill>
              <a:srgbClr val="A5A5A5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24"/>
            <c:invertIfNegative val="0"/>
            <c:bubble3D val="0"/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16</c:v>
              </c:pt>
              <c:pt idx="1">
                <c:v>19</c:v>
              </c:pt>
              <c:pt idx="2">
                <c:v>26</c:v>
              </c:pt>
              <c:pt idx="3">
                <c:v>35</c:v>
              </c:pt>
              <c:pt idx="4">
                <c:v>12</c:v>
              </c:pt>
              <c:pt idx="5">
                <c:v>18</c:v>
              </c:pt>
              <c:pt idx="6">
                <c:v>18</c:v>
              </c:pt>
              <c:pt idx="7">
                <c:v>17</c:v>
              </c:pt>
              <c:pt idx="8">
                <c:v>23</c:v>
              </c:pt>
              <c:pt idx="9">
                <c:v>31</c:v>
              </c:pt>
              <c:pt idx="10">
                <c:v>27</c:v>
              </c:pt>
              <c:pt idx="11">
                <c:v>21</c:v>
              </c:pt>
              <c:pt idx="12">
                <c:v>12</c:v>
              </c:pt>
              <c:pt idx="13">
                <c:v>34</c:v>
              </c:pt>
              <c:pt idx="14">
                <c:v>29</c:v>
              </c:pt>
              <c:pt idx="15">
                <c:v>31</c:v>
              </c:pt>
              <c:pt idx="16">
                <c:v>26</c:v>
              </c:pt>
              <c:pt idx="17">
                <c:v>21</c:v>
              </c:pt>
              <c:pt idx="18">
                <c:v>37</c:v>
              </c:pt>
              <c:pt idx="19">
                <c:v>17</c:v>
              </c:pt>
              <c:pt idx="20">
                <c:v>20</c:v>
              </c:pt>
              <c:pt idx="21">
                <c:v>23</c:v>
              </c:pt>
              <c:pt idx="22">
                <c:v>21</c:v>
              </c:pt>
              <c:pt idx="23">
                <c:v>21</c:v>
              </c:pt>
              <c:pt idx="24">
                <c:v>23</c:v>
              </c:pt>
            </c:numLit>
          </c:val>
        </c:ser>
        <c:ser>
          <c:idx val="3"/>
          <c:order val="3"/>
          <c:tx>
            <c:v>dobrze</c:v>
          </c:tx>
          <c:spPr>
            <a:solidFill>
              <a:srgbClr val="FFC000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3"/>
            <c:invertIfNegative val="0"/>
            <c:bubble3D val="0"/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37</c:v>
              </c:pt>
              <c:pt idx="1">
                <c:v>59</c:v>
              </c:pt>
              <c:pt idx="2">
                <c:v>56</c:v>
              </c:pt>
              <c:pt idx="3">
                <c:v>53</c:v>
              </c:pt>
              <c:pt idx="4">
                <c:v>38</c:v>
              </c:pt>
              <c:pt idx="5">
                <c:v>43</c:v>
              </c:pt>
              <c:pt idx="6">
                <c:v>41</c:v>
              </c:pt>
              <c:pt idx="7">
                <c:v>49</c:v>
              </c:pt>
              <c:pt idx="8">
                <c:v>50</c:v>
              </c:pt>
              <c:pt idx="9">
                <c:v>66</c:v>
              </c:pt>
              <c:pt idx="10">
                <c:v>49</c:v>
              </c:pt>
              <c:pt idx="11">
                <c:v>61</c:v>
              </c:pt>
              <c:pt idx="12">
                <c:v>46</c:v>
              </c:pt>
              <c:pt idx="13">
                <c:v>49</c:v>
              </c:pt>
              <c:pt idx="14">
                <c:v>51</c:v>
              </c:pt>
              <c:pt idx="15">
                <c:v>50</c:v>
              </c:pt>
              <c:pt idx="16">
                <c:v>20</c:v>
              </c:pt>
              <c:pt idx="17">
                <c:v>19</c:v>
              </c:pt>
              <c:pt idx="18">
                <c:v>49</c:v>
              </c:pt>
              <c:pt idx="19">
                <c:v>35</c:v>
              </c:pt>
              <c:pt idx="20">
                <c:v>33</c:v>
              </c:pt>
              <c:pt idx="21">
                <c:v>11</c:v>
              </c:pt>
              <c:pt idx="22">
                <c:v>9</c:v>
              </c:pt>
              <c:pt idx="23">
                <c:v>34</c:v>
              </c:pt>
              <c:pt idx="24">
                <c:v>35</c:v>
              </c:pt>
            </c:numLit>
          </c:val>
        </c:ser>
        <c:ser>
          <c:idx val="4"/>
          <c:order val="4"/>
          <c:tx>
            <c:v>bardzo dobrze</c:v>
          </c:tx>
          <c:spPr>
            <a:solidFill>
              <a:srgbClr val="4472C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103</c:v>
              </c:pt>
              <c:pt idx="1">
                <c:v>70</c:v>
              </c:pt>
              <c:pt idx="2">
                <c:v>72</c:v>
              </c:pt>
              <c:pt idx="3">
                <c:v>41</c:v>
              </c:pt>
              <c:pt idx="4">
                <c:v>103</c:v>
              </c:pt>
              <c:pt idx="5">
                <c:v>87</c:v>
              </c:pt>
              <c:pt idx="6">
                <c:v>85</c:v>
              </c:pt>
              <c:pt idx="7">
                <c:v>81</c:v>
              </c:pt>
              <c:pt idx="8">
                <c:v>75</c:v>
              </c:pt>
              <c:pt idx="9">
                <c:v>34</c:v>
              </c:pt>
              <c:pt idx="10">
                <c:v>33</c:v>
              </c:pt>
              <c:pt idx="11">
                <c:v>60</c:v>
              </c:pt>
              <c:pt idx="12">
                <c:v>84</c:v>
              </c:pt>
              <c:pt idx="13">
                <c:v>49</c:v>
              </c:pt>
              <c:pt idx="14">
                <c:v>58</c:v>
              </c:pt>
              <c:pt idx="15">
                <c:v>44</c:v>
              </c:pt>
              <c:pt idx="16">
                <c:v>30</c:v>
              </c:pt>
              <c:pt idx="17">
                <c:v>28</c:v>
              </c:pt>
              <c:pt idx="18">
                <c:v>43</c:v>
              </c:pt>
              <c:pt idx="19">
                <c:v>55</c:v>
              </c:pt>
              <c:pt idx="20">
                <c:v>61</c:v>
              </c:pt>
              <c:pt idx="21">
                <c:v>25</c:v>
              </c:pt>
              <c:pt idx="22">
                <c:v>15</c:v>
              </c:pt>
              <c:pt idx="23">
                <c:v>57</c:v>
              </c:pt>
              <c:pt idx="24">
                <c:v>52</c:v>
              </c:pt>
            </c:numLit>
          </c:val>
        </c:ser>
        <c:ser>
          <c:idx val="5"/>
          <c:order val="5"/>
          <c:tx>
            <c:v>nie dotyczy</c:v>
          </c:tx>
          <c:spPr>
            <a:solidFill>
              <a:srgbClr val="70AD47"/>
            </a:solidFill>
            <a:ln>
              <a:noFill/>
            </a:ln>
          </c:spPr>
          <c:invertIfNegative val="0"/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</a:rPr>
                      <a:t>114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pl-PL" sz="1197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25"/>
              <c:pt idx="0">
                <c:v>1. Warunki lokalowe</c:v>
              </c:pt>
              <c:pt idx="1">
                <c:v>2. Czytelność oznakowania w bibliotece</c:v>
              </c:pt>
              <c:pt idx="2">
                <c:v>3. Wyposażenie biblioteki (umeblowanie, wygoda)</c:v>
              </c:pt>
              <c:pt idx="3">
                <c:v>4. Dostępność i jakość sprzętu komputerowego</c:v>
              </c:pt>
              <c:pt idx="4">
                <c:v>5. Godziny otwarcia</c:v>
              </c:pt>
              <c:pt idx="5">
                <c:v>6. Pracowników biblioteki</c:v>
              </c:pt>
              <c:pt idx="6">
                <c:v>6 a. Kultura obsługi (życzliwość, nastawienie, pomoc)</c:v>
              </c:pt>
              <c:pt idx="7">
                <c:v>6 b. Kompetencje</c:v>
              </c:pt>
              <c:pt idx="8">
                <c:v>6 c. Dyspozycyjność</c:v>
              </c:pt>
              <c:pt idx="9">
                <c:v>7. Zbiory drukowane (kompletność, przydatność, liczba egzemplarzy, aktualność, itp. w stosunku do oczekiwań)</c:v>
              </c:pt>
              <c:pt idx="10">
                <c:v>8. Zasoby elektroniczne (kompletność, aktualność baz danych, czasopism, książek, itp. w stosunku do oczekiwań)</c:v>
              </c:pt>
              <c:pt idx="11">
                <c:v>9. Zasady wypożyczeń</c:v>
              </c:pt>
              <c:pt idx="12">
                <c:v>9 a. Czas realizacji zamówienia</c:v>
              </c:pt>
              <c:pt idx="13">
                <c:v>9 b. Dopuszczalna liczba egzemplarzy do wypożyczenia</c:v>
              </c:pt>
              <c:pt idx="14">
                <c:v>9 c. Dopuszczalny okres wypożyczeń</c:v>
              </c:pt>
              <c:pt idx="15">
                <c:v>10. Usługi informacyjne (informowanie o zbiorach, wyszukiwanie zbiorów i informacji)</c:v>
              </c:pt>
              <c:pt idx="16">
                <c:v>11. Wydarzenia kulturalne organizowane przez bibliotekę</c:v>
              </c:pt>
              <c:pt idx="17">
                <c:v>12. Ofertę edukacyjną (szkolenia, kursy, warsztaty, seminaria, itp. organizowane przez bibliotekę)</c:v>
              </c:pt>
              <c:pt idx="18">
                <c:v>13. Witrynę internetową biblioteki (przydatność, zakres, aktualność i czytelność zamieszczonych informacji)</c:v>
              </c:pt>
              <c:pt idx="19">
                <c:v>14. Kanały biblioteki w mediach społecznościowych</c:v>
              </c:pt>
              <c:pt idx="20">
                <c:v>14 a. Facebook</c:v>
              </c:pt>
              <c:pt idx="21">
                <c:v>14 b. Instagram</c:v>
              </c:pt>
              <c:pt idx="22">
                <c:v>14 c. Twitter</c:v>
              </c:pt>
              <c:pt idx="23">
                <c:v>15. Możliwości korzystania z Internetu w bibliotece</c:v>
              </c:pt>
              <c:pt idx="24">
                <c:v>16. Możliwości korzystania z urządzeń kopiujących (np. ksero, drukarki, skanera)</c:v>
              </c:pt>
            </c:strLit>
          </c:cat>
          <c:val>
            <c:numLit>
              <c:formatCode>General</c:formatCode>
              <c:ptCount val="25"/>
              <c:pt idx="0">
                <c:v>2</c:v>
              </c:pt>
              <c:pt idx="1">
                <c:v>1</c:v>
              </c:pt>
              <c:pt idx="2">
                <c:v>1</c:v>
              </c:pt>
              <c:pt idx="3">
                <c:v>16</c:v>
              </c:pt>
              <c:pt idx="4">
                <c:v>1</c:v>
              </c:pt>
              <c:pt idx="5">
                <c:v>2</c:v>
              </c:pt>
              <c:pt idx="6">
                <c:v>2</c:v>
              </c:pt>
              <c:pt idx="7">
                <c:v>7</c:v>
              </c:pt>
              <c:pt idx="8">
                <c:v>6</c:v>
              </c:pt>
              <c:pt idx="9">
                <c:v>12</c:v>
              </c:pt>
              <c:pt idx="10">
                <c:v>41</c:v>
              </c:pt>
              <c:pt idx="11">
                <c:v>9</c:v>
              </c:pt>
              <c:pt idx="12">
                <c:v>10</c:v>
              </c:pt>
              <c:pt idx="13">
                <c:v>10</c:v>
              </c:pt>
              <c:pt idx="14">
                <c:v>9</c:v>
              </c:pt>
              <c:pt idx="15">
                <c:v>21</c:v>
              </c:pt>
              <c:pt idx="16">
                <c:v>77</c:v>
              </c:pt>
              <c:pt idx="17">
                <c:v>82</c:v>
              </c:pt>
              <c:pt idx="18">
                <c:v>12</c:v>
              </c:pt>
              <c:pt idx="19">
                <c:v>48</c:v>
              </c:pt>
              <c:pt idx="20">
                <c:v>42</c:v>
              </c:pt>
              <c:pt idx="21">
                <c:v>97</c:v>
              </c:pt>
              <c:pt idx="22">
                <c:v>112</c:v>
              </c:pt>
              <c:pt idx="23">
                <c:v>38</c:v>
              </c:pt>
              <c:pt idx="24">
                <c:v>34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336745336"/>
        <c:axId val="302026520"/>
      </c:barChart>
      <c:valAx>
        <c:axId val="302026520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336745336"/>
        <c:crosses val="autoZero"/>
        <c:crossBetween val="between"/>
      </c:valAx>
      <c:catAx>
        <c:axId val="336745336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pl-PL" sz="1064" b="0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3020265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t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pl-PL" sz="1197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l-PL" sz="1197" b="0" i="0" u="none" strike="noStrike" kern="1200" baseline="0">
          <a:solidFill>
            <a:srgbClr val="000000"/>
          </a:solidFill>
          <a:latin typeface="Calibri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Wartości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Arkusz1!$A$2:$A$8</c:f>
              <c:numCache>
                <c:formatCode>0.000</c:formatCode>
                <c:ptCount val="7"/>
                <c:pt idx="0">
                  <c:v>4.3414634146341502</c:v>
                </c:pt>
                <c:pt idx="1">
                  <c:v>3.9573170731707301</c:v>
                </c:pt>
                <c:pt idx="2">
                  <c:v>4.0914634146341466</c:v>
                </c:pt>
                <c:pt idx="3">
                  <c:v>4.0426829268292703</c:v>
                </c:pt>
                <c:pt idx="4">
                  <c:v>4.1890243902439028</c:v>
                </c:pt>
                <c:pt idx="5">
                  <c:v>4.5914634146341466</c:v>
                </c:pt>
                <c:pt idx="6">
                  <c:v>4.2022357723577244</c:v>
                </c:pt>
              </c:numCache>
            </c:numRef>
          </c:xVal>
          <c:yVal>
            <c:numRef>
              <c:f>Arkusz1!$B$2:$B$8</c:f>
              <c:numCache>
                <c:formatCode>0.000</c:formatCode>
                <c:ptCount val="7"/>
                <c:pt idx="0">
                  <c:v>4.3719512195121952</c:v>
                </c:pt>
                <c:pt idx="1">
                  <c:v>3.8780487804878048</c:v>
                </c:pt>
                <c:pt idx="2">
                  <c:v>4.0304878048780486</c:v>
                </c:pt>
                <c:pt idx="3">
                  <c:v>4.2012195121951219</c:v>
                </c:pt>
                <c:pt idx="4">
                  <c:v>4.3292682926829267</c:v>
                </c:pt>
                <c:pt idx="5">
                  <c:v>4.4695121951219514</c:v>
                </c:pt>
                <c:pt idx="6">
                  <c:v>4.2134146341463419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Arkusz1!$A$2:$A$8</c:f>
              <c:numCache>
                <c:formatCode>0.000</c:formatCode>
                <c:ptCount val="7"/>
                <c:pt idx="0">
                  <c:v>4.3414634146341502</c:v>
                </c:pt>
                <c:pt idx="1">
                  <c:v>3.9573170731707301</c:v>
                </c:pt>
                <c:pt idx="2">
                  <c:v>4.0914634146341466</c:v>
                </c:pt>
                <c:pt idx="3">
                  <c:v>4.0426829268292703</c:v>
                </c:pt>
                <c:pt idx="4">
                  <c:v>4.1890243902439028</c:v>
                </c:pt>
                <c:pt idx="5">
                  <c:v>4.5914634146341466</c:v>
                </c:pt>
                <c:pt idx="6">
                  <c:v>4.2022357723577244</c:v>
                </c:pt>
              </c:numCache>
            </c:numRef>
          </c:xVal>
          <c:yVal>
            <c:numRef>
              <c:f>Arkusz1!$C$2:$C$8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233976"/>
        <c:axId val="496233192"/>
      </c:scatterChart>
      <c:valAx>
        <c:axId val="496233976"/>
        <c:scaling>
          <c:orientation val="minMax"/>
          <c:max val="5"/>
          <c:min val="3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 smtClean="0">
                    <a:solidFill>
                      <a:srgbClr val="C00000"/>
                    </a:solidFill>
                  </a:rPr>
                  <a:t>X</a:t>
                </a:r>
                <a:r>
                  <a:rPr lang="pl-PL" dirty="0" smtClean="0"/>
                  <a:t> </a:t>
                </a:r>
                <a:r>
                  <a:rPr lang="pl-PL" b="1" dirty="0" smtClean="0">
                    <a:solidFill>
                      <a:srgbClr val="333C70"/>
                    </a:solidFill>
                  </a:rPr>
                  <a:t>ZNACZENIE DZIAŁALNOŚCI</a:t>
                </a:r>
                <a:endParaRPr lang="pl-PL" b="1" dirty="0">
                  <a:solidFill>
                    <a:srgbClr val="333C7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1221173720472443"/>
              <c:y val="0.943199129970525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6233192"/>
        <c:crosses val="autoZero"/>
        <c:crossBetween val="midCat"/>
      </c:valAx>
      <c:valAx>
        <c:axId val="496233192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 smtClean="0">
                    <a:solidFill>
                      <a:srgbClr val="C00000"/>
                    </a:solidFill>
                  </a:rPr>
                  <a:t>Y</a:t>
                </a:r>
                <a:r>
                  <a:rPr lang="pl-PL" baseline="0" dirty="0" smtClean="0">
                    <a:solidFill>
                      <a:srgbClr val="C00000"/>
                    </a:solidFill>
                  </a:rPr>
                  <a:t> </a:t>
                </a:r>
                <a:r>
                  <a:rPr lang="pl-PL" b="1" baseline="0" dirty="0" smtClean="0">
                    <a:solidFill>
                      <a:srgbClr val="333C70"/>
                    </a:solidFill>
                  </a:rPr>
                  <a:t>OCENA DZIAŁALNOŚCI</a:t>
                </a:r>
                <a:endParaRPr lang="pl-PL" b="1" dirty="0">
                  <a:solidFill>
                    <a:srgbClr val="333C70"/>
                  </a:solidFill>
                </a:endParaRPr>
              </a:p>
            </c:rich>
          </c:tx>
          <c:layout>
            <c:manualLayout>
              <c:xMode val="edge"/>
              <c:yMode val="edge"/>
              <c:x val="3.1250000000000002E-3"/>
              <c:y val="0.292517329446522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6233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0.62055</cdr:x>
      <cdr:y>0.35823</cdr:y>
    </cdr:from>
    <cdr:to>
      <cdr:x>0.96038</cdr:x>
      <cdr:y>0.87552</cdr:y>
    </cdr:to>
    <cdr:sp macro="" textlink="">
      <cdr:nvSpPr>
        <cdr:cNvPr id="9" name="Prostokąt 8"/>
        <cdr:cNvSpPr/>
      </cdr:nvSpPr>
      <cdr:spPr>
        <a:xfrm xmlns:a="http://schemas.openxmlformats.org/drawingml/2006/main">
          <a:off x="5043830" y="1941152"/>
          <a:ext cx="2762144" cy="280302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0.10748</cdr:x>
      <cdr:y>0.35823</cdr:y>
    </cdr:from>
    <cdr:to>
      <cdr:x>0.62161</cdr:x>
      <cdr:y>0.87552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873570" y="1941152"/>
          <a:ext cx="4178893" cy="2803021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7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dirty="0"/>
        </a:p>
      </cdr:txBody>
    </cdr:sp>
  </cdr:relSizeAnchor>
  <cdr:relSizeAnchor xmlns:cdr="http://schemas.openxmlformats.org/drawingml/2006/chartDrawing">
    <cdr:from>
      <cdr:x>0.58902</cdr:x>
      <cdr:y>0.45128</cdr:y>
    </cdr:from>
    <cdr:to>
      <cdr:x>0.70152</cdr:x>
      <cdr:y>0.62003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787544" y="24453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0.70579</cdr:x>
      <cdr:y>0.06958</cdr:y>
    </cdr:from>
    <cdr:to>
      <cdr:x>0.81829</cdr:x>
      <cdr:y>0.23833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5736651" y="3770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0.69642</cdr:x>
      <cdr:y>0.04608</cdr:y>
    </cdr:from>
    <cdr:to>
      <cdr:x>0.95208</cdr:x>
      <cdr:y>0.21483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5660503" y="249689"/>
          <a:ext cx="207798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DZIAŁANIA, KTÓRYCH</a:t>
          </a:r>
        </a:p>
        <a:p xmlns:a="http://schemas.openxmlformats.org/drawingml/2006/main">
          <a:pPr algn="r"/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WARTOŚCI</a:t>
          </a:r>
          <a:r>
            <a:rPr lang="pl-PL" sz="1400" b="1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NALEŻY</a:t>
          </a:r>
        </a:p>
        <a:p xmlns:a="http://schemas.openxmlformats.org/drawingml/2006/main">
          <a:pPr algn="r"/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UTRZYMAĆ</a:t>
          </a:r>
          <a:endParaRPr lang="pl-PL" sz="14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0.12003</cdr:x>
      <cdr:y>0.67319</cdr:y>
    </cdr:from>
    <cdr:to>
      <cdr:x>0.42429</cdr:x>
      <cdr:y>0.89974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975643" y="3647803"/>
          <a:ext cx="2472968" cy="1227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DZIAŁANIA WYMAGAJACE POPRAWY W OSTATNIEJ KOLEJNOŚCI</a:t>
          </a:r>
        </a:p>
        <a:p xmlns:a="http://schemas.openxmlformats.org/drawingml/2006/main"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(W DŁUŻSZYM OKRESIE)</a:t>
          </a:r>
          <a:endParaRPr lang="pl-PL" sz="14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0.67584</cdr:x>
      <cdr:y>0.67433</cdr:y>
    </cdr:from>
    <cdr:to>
      <cdr:x>0.95131</cdr:x>
      <cdr:y>0.89197</cdr:y>
    </cdr:to>
    <cdr:sp macro="" textlink="">
      <cdr:nvSpPr>
        <cdr:cNvPr id="8" name="pole tekstowe 7"/>
        <cdr:cNvSpPr txBox="1"/>
      </cdr:nvSpPr>
      <cdr:spPr>
        <a:xfrm xmlns:a="http://schemas.openxmlformats.org/drawingml/2006/main">
          <a:off x="5493267" y="3653962"/>
          <a:ext cx="2238998" cy="1179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DZIAŁANIA WYMAGAJACE POPRAWY W PIERWSZEJ KOLEJNOŚCI </a:t>
          </a:r>
        </a:p>
        <a:p xmlns:a="http://schemas.openxmlformats.org/drawingml/2006/main">
          <a:pPr algn="r"/>
          <a:r>
            <a:rPr lang="pl-PL" sz="1400" b="1" dirty="0" smtClean="0">
              <a:solidFill>
                <a:schemeClr val="tx2">
                  <a:lumMod val="75000"/>
                </a:schemeClr>
              </a:solidFill>
            </a:rPr>
            <a:t>(W KRÓTKIM OKRESIE)</a:t>
          </a:r>
          <a:endParaRPr lang="pl-PL" sz="14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1629F1-6050-4BE3-A84D-A4CF708F9E26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9B0B46-FEAD-45B7-9E9D-99AB64A42B4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54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F64C65-3A2A-434F-A9B0-68FD67A7CCDD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CE231-12D2-47A7-978C-7177F48DE28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2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B02019-B1F1-47C7-AF1C-4290A4AF038F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9C7E85-7BFC-4B9F-9903-94C5935CC7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2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CAA05F-9E52-450E-8FE2-C915391C52AA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493156-0709-4ACF-B8C0-B8F3665BE31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1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0836D5-1549-47D8-9299-F202CE301E0A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24B05-1BDE-4F7B-B8BC-636082A21B5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21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D092C-4FB3-41B0-B7F8-CC3FD05E6A33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A7E54-3368-42DE-A748-55C15920CBE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13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ADFE14-1C5B-4BA5-B0EB-C441A6D067A7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EA52A-48B5-4885-A356-F1F1B77375F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28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232F9-414E-4D27-BD76-70B1754A2EEB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0E0499-DE79-4D2A-AD5A-1E26FB20D4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44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1C1726-B5B5-4669-B9FE-FBA5021C20EC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A89F79-6972-4B13-AA3D-925EE020FC2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1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0035D6-1DB5-4680-95A4-C32F5D04B25E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0ECC6A-9189-49F3-A46A-8518E9DF2C1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3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D412A3-D5F7-434C-903D-C5226747AC6C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4D46C0-B241-457B-99C6-0A39471CFC3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60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9D0C34-5DEB-43C2-8C75-015CC9BB8857}" type="datetime1">
              <a:rPr lang="pl-PL"/>
              <a:pPr lvl="0"/>
              <a:t>2018-11-13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DE490BF-1DBD-41C0-93B8-7AA52C713769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solidFill>
          <a:srgbClr val="333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440207" y="1124721"/>
            <a:ext cx="9144000" cy="2387598"/>
          </a:xfrm>
        </p:spPr>
        <p:txBody>
          <a:bodyPr/>
          <a:lstStyle/>
          <a:p>
            <a:pPr lvl="0"/>
            <a:r>
              <a:rPr lang="pl-PL" sz="2400" dirty="0">
                <a:solidFill>
                  <a:srgbClr val="333C70"/>
                </a:solidFill>
                <a:latin typeface="Calibri"/>
              </a:rPr>
              <a:t>BADANIE SATYSFAKCJI UŻYTKOWNIKÓW </a:t>
            </a:r>
            <a:br>
              <a:rPr lang="pl-PL" sz="2400" dirty="0">
                <a:solidFill>
                  <a:srgbClr val="333C70"/>
                </a:solidFill>
                <a:latin typeface="Calibri"/>
              </a:rPr>
            </a:br>
            <a:r>
              <a:rPr lang="pl-PL" sz="2400" dirty="0">
                <a:solidFill>
                  <a:srgbClr val="333C70"/>
                </a:solidFill>
                <a:latin typeface="Calibri"/>
              </a:rPr>
              <a:t>BIBLIOTEKI UNIWERSYTETU ŁÓDZKIEGO</a:t>
            </a:r>
          </a:p>
        </p:txBody>
      </p:sp>
      <p:pic>
        <p:nvPicPr>
          <p:cNvPr id="3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08" y="5765073"/>
            <a:ext cx="1884840" cy="70792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394" y="0"/>
            <a:ext cx="1962860" cy="17811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pole tekstowe 7"/>
          <p:cNvSpPr txBox="1"/>
          <p:nvPr/>
        </p:nvSpPr>
        <p:spPr>
          <a:xfrm>
            <a:off x="3252151" y="2797411"/>
            <a:ext cx="6524238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u="none" strike="noStrike" kern="1200" cap="none" spc="0" baseline="0" dirty="0">
                <a:solidFill>
                  <a:srgbClr val="FFFFFF"/>
                </a:solidFill>
                <a:uFillTx/>
                <a:latin typeface="Calibri" panose="020F0502020204030204" pitchFamily="34" charset="0"/>
                <a:ea typeface="Bulo Rounded Medium Italic" pitchFamily="50"/>
                <a:cs typeface="Calibri" panose="020F0502020204030204" pitchFamily="34" charset="0"/>
              </a:rPr>
              <a:t>BADANIE SATYSFAKCJI UŻYTKOWNIKÓW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u="none" strike="noStrike" kern="1200" cap="none" spc="0" baseline="0" dirty="0">
                <a:solidFill>
                  <a:srgbClr val="FFFFFF"/>
                </a:solidFill>
                <a:uFillTx/>
                <a:latin typeface="Calibri" panose="020F0502020204030204" pitchFamily="34" charset="0"/>
                <a:ea typeface="Bulo Rounded Medium Italic" pitchFamily="50"/>
                <a:cs typeface="Calibri" panose="020F0502020204030204" pitchFamily="34" charset="0"/>
              </a:rPr>
              <a:t>BIBLIOTEKI UNIWERSYTETU ŁÓDZKIEGO</a:t>
            </a:r>
          </a:p>
        </p:txBody>
      </p:sp>
      <p:sp>
        <p:nvSpPr>
          <p:cNvPr id="6" name="pole tekstowe 8"/>
          <p:cNvSpPr txBox="1"/>
          <p:nvPr/>
        </p:nvSpPr>
        <p:spPr>
          <a:xfrm>
            <a:off x="304796" y="327794"/>
            <a:ext cx="185358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Bulo Rounded Bold" pitchFamily="50"/>
                <a:ea typeface="Bulo Rounded Bold" pitchFamily="50"/>
              </a:rPr>
              <a:t>UWOLNIJ UMYSŁ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214522" y="3990709"/>
            <a:ext cx="2018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>
                <a:solidFill>
                  <a:schemeClr val="bg1"/>
                </a:solidFill>
                <a:ea typeface="Bulo Rounded Medium Italic" panose="02000000000000000000" pitchFamily="50" charset="-18"/>
              </a:rPr>
              <a:t>Beata Gamrowska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  <a:ea typeface="Bulo Rounded Medium Italic" panose="02000000000000000000" pitchFamily="50" charset="-18"/>
              </a:rPr>
              <a:t>Tomasz Piestrzyński</a:t>
            </a:r>
            <a:endParaRPr lang="pl-PL" dirty="0">
              <a:solidFill>
                <a:schemeClr val="bg1"/>
              </a:solidFill>
              <a:ea typeface="Bulo Rounded Medium Italic" panose="020000000000000000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Wykres odpowiedzi z Formularzy. Tytuł pytania: . Liczba odpowiedzi: 161 odpowiedzi."/>
          <p:cNvSpPr/>
          <p:nvPr/>
        </p:nvSpPr>
        <p:spPr>
          <a:xfrm>
            <a:off x="134938" y="84133"/>
            <a:ext cx="6298816" cy="62988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3" name="Wykres 25"/>
          <p:cNvGraphicFramePr/>
          <p:nvPr>
            <p:extLst>
              <p:ext uri="{D42A27DB-BD31-4B8C-83A1-F6EECF244321}">
                <p14:modId xmlns:p14="http://schemas.microsoft.com/office/powerpoint/2010/main" val="3482634753"/>
              </p:ext>
            </p:extLst>
          </p:nvPr>
        </p:nvGraphicFramePr>
        <p:xfrm>
          <a:off x="1743678" y="802047"/>
          <a:ext cx="8128001" cy="541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az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3"/>
          <p:cNvGraphicFramePr/>
          <p:nvPr>
            <p:extLst>
              <p:ext uri="{D42A27DB-BD31-4B8C-83A1-F6EECF244321}">
                <p14:modId xmlns:p14="http://schemas.microsoft.com/office/powerpoint/2010/main" val="412118978"/>
              </p:ext>
            </p:extLst>
          </p:nvPr>
        </p:nvGraphicFramePr>
        <p:xfrm>
          <a:off x="1661300" y="884425"/>
          <a:ext cx="8128001" cy="541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1"/>
          <p:cNvGraphicFramePr/>
          <p:nvPr>
            <p:extLst>
              <p:ext uri="{D42A27DB-BD31-4B8C-83A1-F6EECF244321}">
                <p14:modId xmlns:p14="http://schemas.microsoft.com/office/powerpoint/2010/main" val="2125069122"/>
              </p:ext>
            </p:extLst>
          </p:nvPr>
        </p:nvGraphicFramePr>
        <p:xfrm>
          <a:off x="821039" y="790827"/>
          <a:ext cx="9962296" cy="5520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51794"/>
              </p:ext>
            </p:extLst>
          </p:nvPr>
        </p:nvGraphicFramePr>
        <p:xfrm>
          <a:off x="653143" y="2037806"/>
          <a:ext cx="10911840" cy="3035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435"/>
                <a:gridCol w="812982"/>
                <a:gridCol w="452847"/>
                <a:gridCol w="539932"/>
                <a:gridCol w="478971"/>
                <a:gridCol w="539932"/>
                <a:gridCol w="531223"/>
                <a:gridCol w="2917371"/>
                <a:gridCol w="480409"/>
                <a:gridCol w="460117"/>
                <a:gridCol w="470263"/>
                <a:gridCol w="461554"/>
                <a:gridCol w="531326"/>
                <a:gridCol w="783666"/>
                <a:gridCol w="722812"/>
              </a:tblGrid>
              <a:tr h="11921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Ocena działalności (średnia satysfakcji)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SATYSFAKCJA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Bardzo źle  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Źle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Przeciętnie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Dobrze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Bardzo dobrze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 smtClean="0">
                          <a:effectLst/>
                        </a:rPr>
                        <a:t>DZIAŁALNOŚĆ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Bardzo duże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Duże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Obojętne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Małe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u="none" strike="noStrike" dirty="0">
                          <a:effectLst/>
                        </a:rPr>
                        <a:t>Bardzo małe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 smtClean="0">
                          <a:effectLst/>
                        </a:rPr>
                        <a:t>ZNACZENIE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Znaczenie działalności (średnia znaczenia)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4,372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95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Czas realizacji zamówienia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89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4,341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3,878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Dopuszczalna liczba egzemplarzy do wypożyczenia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649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3,957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4,030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661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Dopuszczalny okres wypożyczeń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671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4,091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4,201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88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Kultura obsługi (życzliwość, nastawienie, pomoc)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82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663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4,043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4,329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52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Kompetencje bibliotekarzy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687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4,189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  <a:tr h="2501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4,470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733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Godziny otwarcia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753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4,591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61037"/>
              </p:ext>
            </p:extLst>
          </p:nvPr>
        </p:nvGraphicFramePr>
        <p:xfrm>
          <a:off x="1514566" y="2203269"/>
          <a:ext cx="9093201" cy="2318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648"/>
                <a:gridCol w="1399198"/>
                <a:gridCol w="1357952"/>
                <a:gridCol w="1319878"/>
                <a:gridCol w="609175"/>
                <a:gridCol w="609175"/>
                <a:gridCol w="609175"/>
              </a:tblGrid>
              <a:tr h="2898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 smtClean="0">
                          <a:effectLst/>
                        </a:rPr>
                        <a:t>DZIAŁALNOŚĆ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Znaczenie działalności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Ocena działalności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Znaczenie względne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CSI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CSI max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CSI%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Czas realizacji zamówienia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4,341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4,372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0,172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0,753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0,861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Dopuszczalna liczba egzemplarzy do wypożyczenia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3,957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3,878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0,609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0,785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Dopuszczalny okres wypożyczeń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4,091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4,030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0,162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0,654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0,811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Kultura obsługi (życzliwość, nastawienie, pomoc)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4,043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4,201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0,160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0,674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0,802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Kompetencje bibliotekarzy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4,189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4,329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0,719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0,831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Godziny otwarcia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4,591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4,470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0,182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0,814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0,911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</a:tr>
              <a:tr h="289832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Suma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25,213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4,222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5,000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u="none" strike="noStrike" dirty="0">
                          <a:effectLst/>
                        </a:rPr>
                        <a:t>84,446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rostokąt 23"/>
          <p:cNvSpPr/>
          <p:nvPr/>
        </p:nvSpPr>
        <p:spPr>
          <a:xfrm>
            <a:off x="2691925" y="948583"/>
            <a:ext cx="4170260" cy="180316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accent1">
                  <a:alpha val="93000"/>
                </a:schemeClr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6862185" y="948583"/>
            <a:ext cx="2762144" cy="1794617"/>
          </a:xfrm>
          <a:prstGeom prst="rect">
            <a:avLst/>
          </a:prstGeom>
          <a:solidFill>
            <a:schemeClr val="accent4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634" y="-50776"/>
            <a:ext cx="1879695" cy="1705648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312808628"/>
              </p:ext>
            </p:extLst>
          </p:nvPr>
        </p:nvGraphicFramePr>
        <p:xfrm>
          <a:off x="1818355" y="8020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11"/>
          <p:cNvCxnSpPr/>
          <p:nvPr/>
        </p:nvCxnSpPr>
        <p:spPr>
          <a:xfrm>
            <a:off x="2691925" y="2743200"/>
            <a:ext cx="6932404" cy="85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6862273" y="948583"/>
            <a:ext cx="8545" cy="45976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8169779" y="2018808"/>
            <a:ext cx="1292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Godziny otwarcia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7311622" y="2244531"/>
            <a:ext cx="18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Czas realizacji zamówienia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4970895" y="2325195"/>
            <a:ext cx="1889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Kompetencje bibliotekarzy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081798" y="2648909"/>
            <a:ext cx="3299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Kultura obsługi (życzliwość, nastawienie, pomoc)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4305100" y="3004443"/>
            <a:ext cx="22245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Dopuszczalny okres wypożyczeń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2671546" y="3359977"/>
            <a:ext cx="3388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Dopuszczalna liczba egzemplarzy do wypożyczenia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2793998" y="1057314"/>
            <a:ext cx="1924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chemeClr val="tx2">
                    <a:lumMod val="75000"/>
                  </a:schemeClr>
                </a:solidFill>
              </a:rPr>
              <a:t>DZIAŁANIA NIEISTOTNE</a:t>
            </a:r>
            <a:endParaRPr lang="pl-PL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5259691" y="313891"/>
            <a:ext cx="1601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333C70"/>
                </a:solidFill>
              </a:rPr>
              <a:t>MAPA JAKOŚCI</a:t>
            </a:r>
            <a:endParaRPr lang="pl-PL" b="1" dirty="0">
              <a:solidFill>
                <a:srgbClr val="333C70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5915705" y="2648909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	</a:t>
            </a:r>
            <a:r>
              <a:rPr lang="pl-PL" sz="1400" b="1" dirty="0" smtClean="0">
                <a:solidFill>
                  <a:schemeClr val="accent2"/>
                </a:solidFill>
              </a:rPr>
              <a:t>ŚREDNIA</a:t>
            </a:r>
            <a:endParaRPr lang="pl-PL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420" y="5684513"/>
            <a:ext cx="1937028" cy="7275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394" y="0"/>
            <a:ext cx="1962860" cy="17811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pole tekstowe 7"/>
          <p:cNvSpPr txBox="1"/>
          <p:nvPr/>
        </p:nvSpPr>
        <p:spPr>
          <a:xfrm>
            <a:off x="4201387" y="3174898"/>
            <a:ext cx="3287986" cy="523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Bulo Rounded Medium Italic" pitchFamily="50"/>
                <a:ea typeface="Bulo Rounded Medium Italic" pitchFamily="50"/>
              </a:rPr>
              <a:t>DZIĘKUJĘ</a:t>
            </a:r>
            <a:r>
              <a:rPr lang="pl-PL" sz="2800" b="0" i="0" u="none" strike="noStrike" kern="1200" cap="none" spc="0" dirty="0" smtClean="0">
                <a:solidFill>
                  <a:srgbClr val="FFFFFF"/>
                </a:solidFill>
                <a:uFillTx/>
                <a:latin typeface="Bulo Rounded Medium Italic" pitchFamily="50"/>
                <a:ea typeface="Bulo Rounded Medium Italic" pitchFamily="50"/>
              </a:rPr>
              <a:t> ZA UWAGĘ</a:t>
            </a:r>
            <a:endParaRPr lang="pl-PL" sz="2800" b="0" i="0" u="none" strike="noStrike" kern="1200" cap="none" spc="0" baseline="0" dirty="0">
              <a:solidFill>
                <a:srgbClr val="FFFFFF"/>
              </a:solidFill>
              <a:uFillTx/>
              <a:latin typeface="Bulo Rounded Medium Italic" pitchFamily="50"/>
              <a:ea typeface="Bulo Rounded Medium Italic" pitchFamily="50"/>
            </a:endParaRPr>
          </a:p>
        </p:txBody>
      </p:sp>
      <p:sp>
        <p:nvSpPr>
          <p:cNvPr id="6" name="pole tekstowe 8"/>
          <p:cNvSpPr txBox="1"/>
          <p:nvPr/>
        </p:nvSpPr>
        <p:spPr>
          <a:xfrm>
            <a:off x="304796" y="327794"/>
            <a:ext cx="185358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Bulo Rounded Bold" pitchFamily="50"/>
                <a:ea typeface="Bulo Rounded Bold" pitchFamily="50"/>
              </a:rPr>
              <a:t>UWOLNIJ UMYSŁ</a:t>
            </a:r>
          </a:p>
        </p:txBody>
      </p:sp>
    </p:spTree>
    <p:extLst>
      <p:ext uri="{BB962C8B-B14F-4D97-AF65-F5344CB8AC3E}">
        <p14:creationId xmlns:p14="http://schemas.microsoft.com/office/powerpoint/2010/main" val="21106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456</Words>
  <Application>Microsoft Office PowerPoint</Application>
  <PresentationFormat>Panoramiczny</PresentationFormat>
  <Paragraphs>276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Bulo Rounded Bold</vt:lpstr>
      <vt:lpstr>Bulo Rounded Medium Italic</vt:lpstr>
      <vt:lpstr>Calibri</vt:lpstr>
      <vt:lpstr>Calibri Light</vt:lpstr>
      <vt:lpstr>Motyw pakietu Office</vt:lpstr>
      <vt:lpstr>BADANIE SATYSFAKCJI UŻYTKOWNIKÓW  BIBLIOTEKI UNIWERSYTETU ŁÓDZKIEGO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 Gamrowska</dc:creator>
  <cp:lastModifiedBy>Beata Gamrowska</cp:lastModifiedBy>
  <cp:revision>55</cp:revision>
  <dcterms:created xsi:type="dcterms:W3CDTF">2018-11-07T10:16:53Z</dcterms:created>
  <dcterms:modified xsi:type="dcterms:W3CDTF">2018-11-13T13:03:34Z</dcterms:modified>
</cp:coreProperties>
</file>