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329" r:id="rId2"/>
    <p:sldId id="258" r:id="rId3"/>
    <p:sldId id="259" r:id="rId4"/>
    <p:sldId id="260" r:id="rId5"/>
    <p:sldId id="262" r:id="rId6"/>
    <p:sldId id="274" r:id="rId7"/>
    <p:sldId id="318" r:id="rId8"/>
    <p:sldId id="321" r:id="rId9"/>
    <p:sldId id="276" r:id="rId10"/>
    <p:sldId id="263" r:id="rId11"/>
    <p:sldId id="279" r:id="rId12"/>
    <p:sldId id="280" r:id="rId13"/>
    <p:sldId id="281" r:id="rId14"/>
    <p:sldId id="313" r:id="rId15"/>
    <p:sldId id="312" r:id="rId16"/>
    <p:sldId id="264" r:id="rId17"/>
    <p:sldId id="284" r:id="rId18"/>
    <p:sldId id="285" r:id="rId19"/>
    <p:sldId id="288" r:id="rId20"/>
    <p:sldId id="289" r:id="rId21"/>
    <p:sldId id="286" r:id="rId22"/>
    <p:sldId id="290" r:id="rId23"/>
    <p:sldId id="322" r:id="rId24"/>
    <p:sldId id="323" r:id="rId25"/>
    <p:sldId id="302" r:id="rId26"/>
    <p:sldId id="325" r:id="rId27"/>
    <p:sldId id="326" r:id="rId28"/>
    <p:sldId id="265" r:id="rId29"/>
    <p:sldId id="319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90" d="100"/>
          <a:sy n="90" d="100"/>
        </p:scale>
        <p:origin x="456" y="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Warsztaty\Varia\Repo_in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legend>
      <c:legendPos val="b"/>
      <c:layout/>
      <c:txPr>
        <a:bodyPr/>
        <a:lstStyle/>
        <a:p>
          <a:pPr>
            <a:defRPr sz="1100" b="1"/>
          </a:pPr>
          <a:endParaRPr lang="pl-PL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Val val="1"/>
            <c:showLeaderLines val="1"/>
          </c:dLbls>
          <c:cat>
            <c:strRef>
              <c:f>Arkusz2!$A$3:$A$4</c:f>
              <c:strCache>
                <c:ptCount val="2"/>
                <c:pt idx="0">
                  <c:v>Repozytoria instytucjonalne</c:v>
                </c:pt>
                <c:pt idx="1">
                  <c:v>Inne</c:v>
                </c:pt>
              </c:strCache>
            </c:strRef>
          </c:cat>
          <c:val>
            <c:numRef>
              <c:f>Arkusz2!$B$3:$B$4</c:f>
              <c:numCache>
                <c:formatCode>0.00%</c:formatCode>
                <c:ptCount val="2"/>
                <c:pt idx="0">
                  <c:v>0.82700000000000007</c:v>
                </c:pt>
                <c:pt idx="1">
                  <c:v>0.17300000000000001</c:v>
                </c:pt>
              </c:numCache>
            </c:numRef>
          </c:val>
        </c:ser>
        <c:dLbls/>
      </c:pie3DChart>
    </c:plotArea>
    <c:legend>
      <c:legendPos val="b"/>
      <c:layout/>
      <c:txPr>
        <a:bodyPr/>
        <a:lstStyle/>
        <a:p>
          <a:pPr>
            <a:defRPr sz="1200" b="1"/>
          </a:pPr>
          <a:endParaRPr lang="pl-PL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0330E-FD67-4386-8355-18B9B82533A8}" type="doc">
      <dgm:prSet loTypeId="urn:microsoft.com/office/officeart/2005/8/layout/architecture+Icon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86B80BE6-D8C5-40D1-84F5-AC06E5820774}">
      <dgm:prSet phldrT="[Tekst]" custT="1"/>
      <dgm:spPr>
        <a:gradFill rotWithShape="0">
          <a:gsLst>
            <a:gs pos="36000">
              <a:schemeClr val="accent2">
                <a:lumMod val="7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0"/>
        </a:gradFill>
      </dgm:spPr>
      <dgm:t>
        <a:bodyPr/>
        <a:lstStyle/>
        <a:p>
          <a:endParaRPr lang="pl-PL" sz="1800" b="1" dirty="0" smtClean="0"/>
        </a:p>
        <a:p>
          <a:r>
            <a:rPr lang="pl-PL" sz="1800" b="1" dirty="0" smtClean="0"/>
            <a:t>Wybór oprogramowania</a:t>
          </a:r>
          <a:endParaRPr lang="pl-PL" sz="1800" dirty="0" smtClean="0"/>
        </a:p>
        <a:p>
          <a:r>
            <a:rPr lang="pl-PL" sz="1800" b="1" dirty="0" smtClean="0"/>
            <a:t>Zainstalowanie oprogramowania</a:t>
          </a:r>
          <a:endParaRPr lang="pl-PL" sz="1800" dirty="0" smtClean="0"/>
        </a:p>
        <a:p>
          <a:r>
            <a:rPr lang="pl-PL" sz="1800" b="1" dirty="0" smtClean="0"/>
            <a:t>Dostosowanie aplikacji  do potrzeb danej instytucji</a:t>
          </a:r>
          <a:endParaRPr lang="pl-PL" sz="1800" dirty="0" smtClean="0"/>
        </a:p>
        <a:p>
          <a:r>
            <a:rPr lang="pl-PL" sz="1800" b="1" dirty="0" smtClean="0"/>
            <a:t>Wypracowanie procedur, ustanowienie polityki funkcjonowania</a:t>
          </a:r>
          <a:endParaRPr lang="pl-PL" sz="1800" dirty="0" smtClean="0"/>
        </a:p>
        <a:p>
          <a:r>
            <a:rPr lang="pl-PL" sz="1800" b="1" dirty="0" smtClean="0"/>
            <a:t>Wdrożenie strategii promocji otwartej nauki</a:t>
          </a:r>
          <a:endParaRPr lang="pl-PL" sz="1800" dirty="0" smtClean="0"/>
        </a:p>
        <a:p>
          <a:r>
            <a:rPr lang="pl-PL" sz="1800" b="1" dirty="0" smtClean="0"/>
            <a:t>Otwarcie repozytorium</a:t>
          </a:r>
          <a:endParaRPr lang="pl-PL" sz="1800" dirty="0" smtClean="0"/>
        </a:p>
        <a:p>
          <a:endParaRPr lang="pl-PL" sz="1800" dirty="0"/>
        </a:p>
      </dgm:t>
    </dgm:pt>
    <dgm:pt modelId="{1FC3DC3A-A700-4CD7-89B6-4090C811E47F}" type="parTrans" cxnId="{F90EBE9A-7259-4E65-89FD-06912EC9A66A}">
      <dgm:prSet/>
      <dgm:spPr/>
      <dgm:t>
        <a:bodyPr/>
        <a:lstStyle/>
        <a:p>
          <a:endParaRPr lang="pl-PL"/>
        </a:p>
      </dgm:t>
    </dgm:pt>
    <dgm:pt modelId="{555D7F12-351A-45C0-ADE9-8CEA9E0FD185}" type="sibTrans" cxnId="{F90EBE9A-7259-4E65-89FD-06912EC9A66A}">
      <dgm:prSet/>
      <dgm:spPr/>
      <dgm:t>
        <a:bodyPr/>
        <a:lstStyle/>
        <a:p>
          <a:endParaRPr lang="pl-PL"/>
        </a:p>
      </dgm:t>
    </dgm:pt>
    <dgm:pt modelId="{6DEC6F64-7A6F-4366-A38C-D9D6BF75CD57}">
      <dgm:prSet phldrT="[Tekst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dirty="0" smtClean="0"/>
            <a:t>Działania realizowane w ramach etatów własnych</a:t>
          </a:r>
          <a:endParaRPr lang="pl-PL" dirty="0"/>
        </a:p>
      </dgm:t>
    </dgm:pt>
    <dgm:pt modelId="{906669F6-E9C1-4A15-8189-ECE2B2648DC3}" type="parTrans" cxnId="{D9BAC7B6-E713-4BA1-8B63-452D6494D83C}">
      <dgm:prSet/>
      <dgm:spPr/>
      <dgm:t>
        <a:bodyPr/>
        <a:lstStyle/>
        <a:p>
          <a:endParaRPr lang="pl-PL"/>
        </a:p>
      </dgm:t>
    </dgm:pt>
    <dgm:pt modelId="{171FDFE7-8872-4F84-9B57-FFD522C97D4B}" type="sibTrans" cxnId="{D9BAC7B6-E713-4BA1-8B63-452D6494D83C}">
      <dgm:prSet/>
      <dgm:spPr/>
      <dgm:t>
        <a:bodyPr/>
        <a:lstStyle/>
        <a:p>
          <a:endParaRPr lang="pl-PL"/>
        </a:p>
      </dgm:t>
    </dgm:pt>
    <dgm:pt modelId="{9B68061D-A8B8-4864-B83E-DABACE413E35}">
      <dgm:prSet phldrT="[Tekst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dirty="0" smtClean="0"/>
            <a:t>Działania realizowane  w ramach grantów</a:t>
          </a:r>
          <a:endParaRPr lang="pl-PL" dirty="0"/>
        </a:p>
      </dgm:t>
    </dgm:pt>
    <dgm:pt modelId="{89C9EE3B-C6C7-4335-A358-05FCE7890C2E}" type="parTrans" cxnId="{A46BAD2E-F4E7-4C7E-9F96-2CF3287A4ACE}">
      <dgm:prSet/>
      <dgm:spPr/>
      <dgm:t>
        <a:bodyPr/>
        <a:lstStyle/>
        <a:p>
          <a:endParaRPr lang="pl-PL"/>
        </a:p>
      </dgm:t>
    </dgm:pt>
    <dgm:pt modelId="{4D83BE73-5E40-4C84-8D96-2359BD28DF97}" type="sibTrans" cxnId="{A46BAD2E-F4E7-4C7E-9F96-2CF3287A4ACE}">
      <dgm:prSet/>
      <dgm:spPr/>
      <dgm:t>
        <a:bodyPr/>
        <a:lstStyle/>
        <a:p>
          <a:endParaRPr lang="pl-PL"/>
        </a:p>
      </dgm:t>
    </dgm:pt>
    <dgm:pt modelId="{AED36CA4-6689-4124-A632-0A1737B66E2F}">
      <dgm:prSet phldrT="[Tekst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dirty="0" smtClean="0"/>
            <a:t>Działania realizowane w ramach organizacji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dirty="0" smtClean="0"/>
            <a:t>koordynujących  </a:t>
          </a:r>
          <a:endParaRPr lang="pl-PL" dirty="0"/>
        </a:p>
      </dgm:t>
    </dgm:pt>
    <dgm:pt modelId="{E98D2E62-1E02-4FEB-A5B1-2FC79E1D9C94}" type="parTrans" cxnId="{6AE670A2-D475-4AD0-8936-729EC0DEDFA1}">
      <dgm:prSet/>
      <dgm:spPr/>
      <dgm:t>
        <a:bodyPr/>
        <a:lstStyle/>
        <a:p>
          <a:endParaRPr lang="pl-PL"/>
        </a:p>
      </dgm:t>
    </dgm:pt>
    <dgm:pt modelId="{7C370895-2681-4BA9-9593-F1F806DAF74E}" type="sibTrans" cxnId="{6AE670A2-D475-4AD0-8936-729EC0DEDFA1}">
      <dgm:prSet/>
      <dgm:spPr/>
      <dgm:t>
        <a:bodyPr/>
        <a:lstStyle/>
        <a:p>
          <a:endParaRPr lang="pl-PL"/>
        </a:p>
      </dgm:t>
    </dgm:pt>
    <dgm:pt modelId="{E8A35606-2BDF-4BAC-B810-AB04C942E6D7}">
      <dgm:prSet phldrT="[Tekst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dirty="0" smtClean="0"/>
            <a:t>Działania realizowane przez firmy zewnętrzne</a:t>
          </a:r>
        </a:p>
        <a:p>
          <a:r>
            <a:rPr lang="pl-PL" b="1" dirty="0" smtClean="0"/>
            <a:t>outsourcing</a:t>
          </a:r>
          <a:r>
            <a:rPr lang="pl-PL" dirty="0" smtClean="0"/>
            <a:t> </a:t>
          </a:r>
          <a:endParaRPr lang="pl-PL" dirty="0"/>
        </a:p>
      </dgm:t>
    </dgm:pt>
    <dgm:pt modelId="{20F66F66-0313-4B1C-8B65-ADD49B6F17B1}" type="parTrans" cxnId="{EDFF5DF0-5CCB-43D3-8789-4C7BB072B7A5}">
      <dgm:prSet/>
      <dgm:spPr/>
      <dgm:t>
        <a:bodyPr/>
        <a:lstStyle/>
        <a:p>
          <a:endParaRPr lang="pl-PL"/>
        </a:p>
      </dgm:t>
    </dgm:pt>
    <dgm:pt modelId="{26802E4B-FD21-4AF5-8BCB-5287EC6EDC06}" type="sibTrans" cxnId="{EDFF5DF0-5CCB-43D3-8789-4C7BB072B7A5}">
      <dgm:prSet/>
      <dgm:spPr/>
      <dgm:t>
        <a:bodyPr/>
        <a:lstStyle/>
        <a:p>
          <a:endParaRPr lang="pl-PL"/>
        </a:p>
      </dgm:t>
    </dgm:pt>
    <dgm:pt modelId="{BA11069D-B3BE-419D-B2F0-E73242C7AE2A}" type="pres">
      <dgm:prSet presAssocID="{1C80330E-FD67-4386-8355-18B9B82533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AA4CFA4-4704-4BAF-AA40-5BD65F72F9DC}" type="pres">
      <dgm:prSet presAssocID="{86B80BE6-D8C5-40D1-84F5-AC06E5820774}" presName="vertOne" presStyleCnt="0"/>
      <dgm:spPr/>
    </dgm:pt>
    <dgm:pt modelId="{67B8033F-265B-4BD8-99B6-88DD84962CBB}" type="pres">
      <dgm:prSet presAssocID="{86B80BE6-D8C5-40D1-84F5-AC06E582077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902886A-7200-4605-ACCC-88F936086998}" type="pres">
      <dgm:prSet presAssocID="{86B80BE6-D8C5-40D1-84F5-AC06E5820774}" presName="parTransOne" presStyleCnt="0"/>
      <dgm:spPr/>
    </dgm:pt>
    <dgm:pt modelId="{AB315C2D-2264-4069-A39D-45D9299712D9}" type="pres">
      <dgm:prSet presAssocID="{86B80BE6-D8C5-40D1-84F5-AC06E5820774}" presName="horzOne" presStyleCnt="0"/>
      <dgm:spPr/>
    </dgm:pt>
    <dgm:pt modelId="{70D11796-86DB-4707-8DF2-D9785C15D2A4}" type="pres">
      <dgm:prSet presAssocID="{6DEC6F64-7A6F-4366-A38C-D9D6BF75CD57}" presName="vertTwo" presStyleCnt="0"/>
      <dgm:spPr/>
    </dgm:pt>
    <dgm:pt modelId="{87AC9E03-2465-47B9-B71E-A165FBCA0A58}" type="pres">
      <dgm:prSet presAssocID="{6DEC6F64-7A6F-4366-A38C-D9D6BF75CD57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D85658C-C508-4FB2-90A1-3A8CB8B41579}" type="pres">
      <dgm:prSet presAssocID="{6DEC6F64-7A6F-4366-A38C-D9D6BF75CD57}" presName="horzTwo" presStyleCnt="0"/>
      <dgm:spPr/>
    </dgm:pt>
    <dgm:pt modelId="{844E0160-4719-4643-B651-D86FEFFBA7CB}" type="pres">
      <dgm:prSet presAssocID="{171FDFE7-8872-4F84-9B57-FFD522C97D4B}" presName="sibSpaceTwo" presStyleCnt="0"/>
      <dgm:spPr/>
    </dgm:pt>
    <dgm:pt modelId="{3B00A0FF-69DB-4CB7-AAA2-27E99E608F95}" type="pres">
      <dgm:prSet presAssocID="{9B68061D-A8B8-4864-B83E-DABACE413E35}" presName="vertTwo" presStyleCnt="0"/>
      <dgm:spPr/>
    </dgm:pt>
    <dgm:pt modelId="{09801647-13F5-45C2-91B0-45A52993A375}" type="pres">
      <dgm:prSet presAssocID="{9B68061D-A8B8-4864-B83E-DABACE413E35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198DCF1-8F9F-410D-B836-81AA6BA99B16}" type="pres">
      <dgm:prSet presAssocID="{9B68061D-A8B8-4864-B83E-DABACE413E35}" presName="horzTwo" presStyleCnt="0"/>
      <dgm:spPr/>
    </dgm:pt>
    <dgm:pt modelId="{7A8F9AA2-C6E0-40CE-BC5A-2731E2DA1AEE}" type="pres">
      <dgm:prSet presAssocID="{4D83BE73-5E40-4C84-8D96-2359BD28DF97}" presName="sibSpaceTwo" presStyleCnt="0"/>
      <dgm:spPr/>
    </dgm:pt>
    <dgm:pt modelId="{2C7EE6E8-F5E4-4328-B83A-4CE072873A00}" type="pres">
      <dgm:prSet presAssocID="{AED36CA4-6689-4124-A632-0A1737B66E2F}" presName="vertTwo" presStyleCnt="0"/>
      <dgm:spPr/>
    </dgm:pt>
    <dgm:pt modelId="{462182F3-A315-40F0-8CEC-95A377526C15}" type="pres">
      <dgm:prSet presAssocID="{AED36CA4-6689-4124-A632-0A1737B66E2F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453AEAA-9467-4B2B-87F5-3D9EDC0BEB14}" type="pres">
      <dgm:prSet presAssocID="{AED36CA4-6689-4124-A632-0A1737B66E2F}" presName="horzTwo" presStyleCnt="0"/>
      <dgm:spPr/>
    </dgm:pt>
    <dgm:pt modelId="{0CCEC228-5913-49EE-816F-1AAE62BDA231}" type="pres">
      <dgm:prSet presAssocID="{7C370895-2681-4BA9-9593-F1F806DAF74E}" presName="sibSpaceTwo" presStyleCnt="0"/>
      <dgm:spPr/>
    </dgm:pt>
    <dgm:pt modelId="{3CB93FB2-B48C-4813-AF20-7F4235DDC667}" type="pres">
      <dgm:prSet presAssocID="{E8A35606-2BDF-4BAC-B810-AB04C942E6D7}" presName="vertTwo" presStyleCnt="0"/>
      <dgm:spPr/>
    </dgm:pt>
    <dgm:pt modelId="{D9E3275B-1F8F-4328-986B-18803E4D31A4}" type="pres">
      <dgm:prSet presAssocID="{E8A35606-2BDF-4BAC-B810-AB04C942E6D7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6653B59-F914-4F6C-8F44-A0C6AC19AC64}" type="pres">
      <dgm:prSet presAssocID="{E8A35606-2BDF-4BAC-B810-AB04C942E6D7}" presName="horzTwo" presStyleCnt="0"/>
      <dgm:spPr/>
    </dgm:pt>
  </dgm:ptLst>
  <dgm:cxnLst>
    <dgm:cxn modelId="{13CE5C9B-D7B3-4D7C-ACC2-253C93F7115F}" type="presOf" srcId="{E8A35606-2BDF-4BAC-B810-AB04C942E6D7}" destId="{D9E3275B-1F8F-4328-986B-18803E4D31A4}" srcOrd="0" destOrd="0" presId="urn:microsoft.com/office/officeart/2005/8/layout/architecture+Icon"/>
    <dgm:cxn modelId="{A46BAD2E-F4E7-4C7E-9F96-2CF3287A4ACE}" srcId="{86B80BE6-D8C5-40D1-84F5-AC06E5820774}" destId="{9B68061D-A8B8-4864-B83E-DABACE413E35}" srcOrd="1" destOrd="0" parTransId="{89C9EE3B-C6C7-4335-A358-05FCE7890C2E}" sibTransId="{4D83BE73-5E40-4C84-8D96-2359BD28DF97}"/>
    <dgm:cxn modelId="{D9BAC7B6-E713-4BA1-8B63-452D6494D83C}" srcId="{86B80BE6-D8C5-40D1-84F5-AC06E5820774}" destId="{6DEC6F64-7A6F-4366-A38C-D9D6BF75CD57}" srcOrd="0" destOrd="0" parTransId="{906669F6-E9C1-4A15-8189-ECE2B2648DC3}" sibTransId="{171FDFE7-8872-4F84-9B57-FFD522C97D4B}"/>
    <dgm:cxn modelId="{71DB5C99-06A7-43D7-AA61-0F2FF149D97B}" type="presOf" srcId="{AED36CA4-6689-4124-A632-0A1737B66E2F}" destId="{462182F3-A315-40F0-8CEC-95A377526C15}" srcOrd="0" destOrd="0" presId="urn:microsoft.com/office/officeart/2005/8/layout/architecture+Icon"/>
    <dgm:cxn modelId="{F90EBE9A-7259-4E65-89FD-06912EC9A66A}" srcId="{1C80330E-FD67-4386-8355-18B9B82533A8}" destId="{86B80BE6-D8C5-40D1-84F5-AC06E5820774}" srcOrd="0" destOrd="0" parTransId="{1FC3DC3A-A700-4CD7-89B6-4090C811E47F}" sibTransId="{555D7F12-351A-45C0-ADE9-8CEA9E0FD185}"/>
    <dgm:cxn modelId="{7D100632-5DC1-4711-B2E1-D1CA73EED94A}" type="presOf" srcId="{9B68061D-A8B8-4864-B83E-DABACE413E35}" destId="{09801647-13F5-45C2-91B0-45A52993A375}" srcOrd="0" destOrd="0" presId="urn:microsoft.com/office/officeart/2005/8/layout/architecture+Icon"/>
    <dgm:cxn modelId="{6AE670A2-D475-4AD0-8936-729EC0DEDFA1}" srcId="{86B80BE6-D8C5-40D1-84F5-AC06E5820774}" destId="{AED36CA4-6689-4124-A632-0A1737B66E2F}" srcOrd="2" destOrd="0" parTransId="{E98D2E62-1E02-4FEB-A5B1-2FC79E1D9C94}" sibTransId="{7C370895-2681-4BA9-9593-F1F806DAF74E}"/>
    <dgm:cxn modelId="{2444EAC3-6DB7-4680-8BAA-7C6FFDA6F69B}" type="presOf" srcId="{1C80330E-FD67-4386-8355-18B9B82533A8}" destId="{BA11069D-B3BE-419D-B2F0-E73242C7AE2A}" srcOrd="0" destOrd="0" presId="urn:microsoft.com/office/officeart/2005/8/layout/architecture+Icon"/>
    <dgm:cxn modelId="{A331D668-83A9-46CF-9E6E-66D59EC09CCB}" type="presOf" srcId="{6DEC6F64-7A6F-4366-A38C-D9D6BF75CD57}" destId="{87AC9E03-2465-47B9-B71E-A165FBCA0A58}" srcOrd="0" destOrd="0" presId="urn:microsoft.com/office/officeart/2005/8/layout/architecture+Icon"/>
    <dgm:cxn modelId="{EDFF5DF0-5CCB-43D3-8789-4C7BB072B7A5}" srcId="{86B80BE6-D8C5-40D1-84F5-AC06E5820774}" destId="{E8A35606-2BDF-4BAC-B810-AB04C942E6D7}" srcOrd="3" destOrd="0" parTransId="{20F66F66-0313-4B1C-8B65-ADD49B6F17B1}" sibTransId="{26802E4B-FD21-4AF5-8BCB-5287EC6EDC06}"/>
    <dgm:cxn modelId="{48707626-E44E-49A6-B838-0C7D7347FEE7}" type="presOf" srcId="{86B80BE6-D8C5-40D1-84F5-AC06E5820774}" destId="{67B8033F-265B-4BD8-99B6-88DD84962CBB}" srcOrd="0" destOrd="0" presId="urn:microsoft.com/office/officeart/2005/8/layout/architecture+Icon"/>
    <dgm:cxn modelId="{9D98110C-C043-4A0D-B70B-2EB6BD1026E4}" type="presParOf" srcId="{BA11069D-B3BE-419D-B2F0-E73242C7AE2A}" destId="{FAA4CFA4-4704-4BAF-AA40-5BD65F72F9DC}" srcOrd="0" destOrd="0" presId="urn:microsoft.com/office/officeart/2005/8/layout/architecture+Icon"/>
    <dgm:cxn modelId="{DFED59F6-3030-43A1-9BA0-4832DE86B983}" type="presParOf" srcId="{FAA4CFA4-4704-4BAF-AA40-5BD65F72F9DC}" destId="{67B8033F-265B-4BD8-99B6-88DD84962CBB}" srcOrd="0" destOrd="0" presId="urn:microsoft.com/office/officeart/2005/8/layout/architecture+Icon"/>
    <dgm:cxn modelId="{163E6260-C396-4FC3-B1F3-660439D91755}" type="presParOf" srcId="{FAA4CFA4-4704-4BAF-AA40-5BD65F72F9DC}" destId="{A902886A-7200-4605-ACCC-88F936086998}" srcOrd="1" destOrd="0" presId="urn:microsoft.com/office/officeart/2005/8/layout/architecture+Icon"/>
    <dgm:cxn modelId="{2A5CC35C-E877-40C2-A00F-277081E91003}" type="presParOf" srcId="{FAA4CFA4-4704-4BAF-AA40-5BD65F72F9DC}" destId="{AB315C2D-2264-4069-A39D-45D9299712D9}" srcOrd="2" destOrd="0" presId="urn:microsoft.com/office/officeart/2005/8/layout/architecture+Icon"/>
    <dgm:cxn modelId="{772F8DC4-490A-437F-91B3-0E2E6AC388B4}" type="presParOf" srcId="{AB315C2D-2264-4069-A39D-45D9299712D9}" destId="{70D11796-86DB-4707-8DF2-D9785C15D2A4}" srcOrd="0" destOrd="0" presId="urn:microsoft.com/office/officeart/2005/8/layout/architecture+Icon"/>
    <dgm:cxn modelId="{84001E0C-6635-4354-846F-F6C624B05647}" type="presParOf" srcId="{70D11796-86DB-4707-8DF2-D9785C15D2A4}" destId="{87AC9E03-2465-47B9-B71E-A165FBCA0A58}" srcOrd="0" destOrd="0" presId="urn:microsoft.com/office/officeart/2005/8/layout/architecture+Icon"/>
    <dgm:cxn modelId="{53C571BA-980A-4D1E-A397-8C8CF1A299CD}" type="presParOf" srcId="{70D11796-86DB-4707-8DF2-D9785C15D2A4}" destId="{CD85658C-C508-4FB2-90A1-3A8CB8B41579}" srcOrd="1" destOrd="0" presId="urn:microsoft.com/office/officeart/2005/8/layout/architecture+Icon"/>
    <dgm:cxn modelId="{C64334BD-7E24-4D6E-A4C7-55A301614BAE}" type="presParOf" srcId="{AB315C2D-2264-4069-A39D-45D9299712D9}" destId="{844E0160-4719-4643-B651-D86FEFFBA7CB}" srcOrd="1" destOrd="0" presId="urn:microsoft.com/office/officeart/2005/8/layout/architecture+Icon"/>
    <dgm:cxn modelId="{EC3410E9-536C-4673-84A4-B1145E47EA1C}" type="presParOf" srcId="{AB315C2D-2264-4069-A39D-45D9299712D9}" destId="{3B00A0FF-69DB-4CB7-AAA2-27E99E608F95}" srcOrd="2" destOrd="0" presId="urn:microsoft.com/office/officeart/2005/8/layout/architecture+Icon"/>
    <dgm:cxn modelId="{7392A103-F6AA-42F0-9978-A3E7BDECB067}" type="presParOf" srcId="{3B00A0FF-69DB-4CB7-AAA2-27E99E608F95}" destId="{09801647-13F5-45C2-91B0-45A52993A375}" srcOrd="0" destOrd="0" presId="urn:microsoft.com/office/officeart/2005/8/layout/architecture+Icon"/>
    <dgm:cxn modelId="{DC958A35-D8C4-46AA-BBB9-799CBE81FAB1}" type="presParOf" srcId="{3B00A0FF-69DB-4CB7-AAA2-27E99E608F95}" destId="{1198DCF1-8F9F-410D-B836-81AA6BA99B16}" srcOrd="1" destOrd="0" presId="urn:microsoft.com/office/officeart/2005/8/layout/architecture+Icon"/>
    <dgm:cxn modelId="{520C0206-0173-443F-9C07-8D1295BE0E2D}" type="presParOf" srcId="{AB315C2D-2264-4069-A39D-45D9299712D9}" destId="{7A8F9AA2-C6E0-40CE-BC5A-2731E2DA1AEE}" srcOrd="3" destOrd="0" presId="urn:microsoft.com/office/officeart/2005/8/layout/architecture+Icon"/>
    <dgm:cxn modelId="{62487C61-B104-4E53-B199-141A6018DCB9}" type="presParOf" srcId="{AB315C2D-2264-4069-A39D-45D9299712D9}" destId="{2C7EE6E8-F5E4-4328-B83A-4CE072873A00}" srcOrd="4" destOrd="0" presId="urn:microsoft.com/office/officeart/2005/8/layout/architecture+Icon"/>
    <dgm:cxn modelId="{E063B2B9-F0EB-477A-80BC-A316B831E4F8}" type="presParOf" srcId="{2C7EE6E8-F5E4-4328-B83A-4CE072873A00}" destId="{462182F3-A315-40F0-8CEC-95A377526C15}" srcOrd="0" destOrd="0" presId="urn:microsoft.com/office/officeart/2005/8/layout/architecture+Icon"/>
    <dgm:cxn modelId="{C0748043-A675-43D0-898C-B856D8CE27FF}" type="presParOf" srcId="{2C7EE6E8-F5E4-4328-B83A-4CE072873A00}" destId="{E453AEAA-9467-4B2B-87F5-3D9EDC0BEB14}" srcOrd="1" destOrd="0" presId="urn:microsoft.com/office/officeart/2005/8/layout/architecture+Icon"/>
    <dgm:cxn modelId="{D12A6454-4F62-406D-9359-21CAF6756F10}" type="presParOf" srcId="{AB315C2D-2264-4069-A39D-45D9299712D9}" destId="{0CCEC228-5913-49EE-816F-1AAE62BDA231}" srcOrd="5" destOrd="0" presId="urn:microsoft.com/office/officeart/2005/8/layout/architecture+Icon"/>
    <dgm:cxn modelId="{4D20E4A9-6318-4CEA-9FAE-FFEA5D84D1E2}" type="presParOf" srcId="{AB315C2D-2264-4069-A39D-45D9299712D9}" destId="{3CB93FB2-B48C-4813-AF20-7F4235DDC667}" srcOrd="6" destOrd="0" presId="urn:microsoft.com/office/officeart/2005/8/layout/architecture+Icon"/>
    <dgm:cxn modelId="{80D9A939-99FE-4508-B317-0468C24CE41E}" type="presParOf" srcId="{3CB93FB2-B48C-4813-AF20-7F4235DDC667}" destId="{D9E3275B-1F8F-4328-986B-18803E4D31A4}" srcOrd="0" destOrd="0" presId="urn:microsoft.com/office/officeart/2005/8/layout/architecture+Icon"/>
    <dgm:cxn modelId="{7BCEF4CE-A437-4515-B6D6-66CD0F33C7FF}" type="presParOf" srcId="{3CB93FB2-B48C-4813-AF20-7F4235DDC667}" destId="{D6653B59-F914-4F6C-8F44-A0C6AC19AC64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B8033F-265B-4BD8-99B6-88DD84962CBB}">
      <dsp:nvSpPr>
        <dsp:cNvPr id="0" name=""/>
        <dsp:cNvSpPr/>
      </dsp:nvSpPr>
      <dsp:spPr>
        <a:xfrm>
          <a:off x="1344" y="2783731"/>
          <a:ext cx="8314235" cy="2559973"/>
        </a:xfrm>
        <a:prstGeom prst="roundRect">
          <a:avLst>
            <a:gd name="adj" fmla="val 10000"/>
          </a:avLst>
        </a:prstGeom>
        <a:gradFill rotWithShape="0">
          <a:gsLst>
            <a:gs pos="36000">
              <a:schemeClr val="accent2">
                <a:lumMod val="7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Wybór oprogramowania</a:t>
          </a:r>
          <a:endParaRPr lang="pl-PL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Zainstalowanie oprogramowania</a:t>
          </a:r>
          <a:endParaRPr lang="pl-PL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Dostosowanie aplikacji  do potrzeb danej instytucji</a:t>
          </a:r>
          <a:endParaRPr lang="pl-PL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Wypracowanie procedur, ustanowienie polityki funkcjonowania</a:t>
          </a:r>
          <a:endParaRPr lang="pl-PL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Wdrożenie strategii promocji otwartej nauki</a:t>
          </a:r>
          <a:endParaRPr lang="pl-PL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Otwarcie repozytorium</a:t>
          </a:r>
          <a:endParaRPr lang="pl-PL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1344" y="2783731"/>
        <a:ext cx="8314235" cy="2559973"/>
      </dsp:txXfrm>
    </dsp:sp>
    <dsp:sp modelId="{87AC9E03-2465-47B9-B71E-A165FBCA0A58}">
      <dsp:nvSpPr>
        <dsp:cNvPr id="0" name=""/>
        <dsp:cNvSpPr/>
      </dsp:nvSpPr>
      <dsp:spPr>
        <a:xfrm>
          <a:off x="1344" y="663"/>
          <a:ext cx="1955370" cy="25599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Działania realizowane w ramach etatów własnych</a:t>
          </a:r>
          <a:endParaRPr lang="pl-PL" sz="2000" kern="1200" dirty="0"/>
        </a:p>
      </dsp:txBody>
      <dsp:txXfrm>
        <a:off x="1344" y="663"/>
        <a:ext cx="1955370" cy="2559973"/>
      </dsp:txXfrm>
    </dsp:sp>
    <dsp:sp modelId="{09801647-13F5-45C2-91B0-45A52993A375}">
      <dsp:nvSpPr>
        <dsp:cNvPr id="0" name=""/>
        <dsp:cNvSpPr/>
      </dsp:nvSpPr>
      <dsp:spPr>
        <a:xfrm>
          <a:off x="2120965" y="663"/>
          <a:ext cx="1955370" cy="25599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Działania realizowane  w ramach grantów</a:t>
          </a:r>
          <a:endParaRPr lang="pl-PL" sz="2000" kern="1200" dirty="0"/>
        </a:p>
      </dsp:txBody>
      <dsp:txXfrm>
        <a:off x="2120965" y="663"/>
        <a:ext cx="1955370" cy="2559973"/>
      </dsp:txXfrm>
    </dsp:sp>
    <dsp:sp modelId="{462182F3-A315-40F0-8CEC-95A377526C15}">
      <dsp:nvSpPr>
        <dsp:cNvPr id="0" name=""/>
        <dsp:cNvSpPr/>
      </dsp:nvSpPr>
      <dsp:spPr>
        <a:xfrm>
          <a:off x="4240587" y="663"/>
          <a:ext cx="1955370" cy="25599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000" kern="1200" dirty="0" smtClean="0"/>
            <a:t>Działania realizowane w ramach organizacji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000" kern="1200" dirty="0" smtClean="0"/>
            <a:t>koordynujących  </a:t>
          </a:r>
          <a:endParaRPr lang="pl-PL" sz="2000" kern="1200" dirty="0"/>
        </a:p>
      </dsp:txBody>
      <dsp:txXfrm>
        <a:off x="4240587" y="663"/>
        <a:ext cx="1955370" cy="2559973"/>
      </dsp:txXfrm>
    </dsp:sp>
    <dsp:sp modelId="{D9E3275B-1F8F-4328-986B-18803E4D31A4}">
      <dsp:nvSpPr>
        <dsp:cNvPr id="0" name=""/>
        <dsp:cNvSpPr/>
      </dsp:nvSpPr>
      <dsp:spPr>
        <a:xfrm>
          <a:off x="6360209" y="663"/>
          <a:ext cx="1955370" cy="25599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Działania realizowane przez firmy zewnętrzne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outsourcing</a:t>
          </a:r>
          <a:r>
            <a:rPr lang="pl-PL" sz="2000" kern="1200" dirty="0" smtClean="0"/>
            <a:t> </a:t>
          </a:r>
          <a:endParaRPr lang="pl-PL" sz="2000" kern="1200" dirty="0"/>
        </a:p>
      </dsp:txBody>
      <dsp:txXfrm>
        <a:off x="6360209" y="663"/>
        <a:ext cx="1955370" cy="2559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Układ Architektura"/>
  <dgm:desc val="Służy do przedstawiania hierarchicznych relacji z rozgałęzieniem skierowanym w górę. Ten układ doskonale nadaje się do prezentowania składników architektury lub obiektów bazujących na innych obiektach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FD4AFB-6E9C-4AE6-BEDF-40FA8644D5CF}" type="datetimeFigureOut">
              <a:rPr lang="pl-PL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5839A1-4FEB-4B4A-A1CE-77AAED4235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6703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/>
            </a:r>
            <a:br>
              <a:rPr lang="en-US" smtClean="0">
                <a:latin typeface="Arial" pitchFamily="34" charset="0"/>
              </a:rPr>
            </a:b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F08C84-C136-436B-9044-3142112D6D87}" type="slidenum">
              <a:rPr lang="en-GB" altLang="ja-JP"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ja-JP"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C17F3-49EC-46C0-9B35-832191FB9A45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FD750-9916-4371-8843-D1EC2362CB5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633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F2AFD-87D8-4F9C-83DC-1C1489B25FD7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E7BA1-F651-4228-846A-3D06905CC81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154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EE3E0-64BF-4F73-A754-66FC13B32409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0BD4-ECAA-41F7-A683-48EC1D6C56D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2871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41020-31B8-4C93-9FD8-155DAEEA5B3C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449C-F371-41B1-A9D0-33672E001B0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8198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09C93-68AE-4B26-AE3A-15F14F3C12FC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CCC3-7991-4B8E-A5F6-6EF72A4010D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9806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37C42-10A8-4F49-AB95-25FB9AB3A765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0E313-79F5-4A6B-B37E-5C130C7297A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7970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DDDA9-7E06-4298-9506-7332192992D1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F110-03D9-4D02-BE96-745D8126295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28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8B03B-3EBC-451F-9BFC-6CEEB216B2BC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61235-1779-40DB-8AD2-7B0F4220F1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8219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AB31E-A5DA-4D8A-988C-B1A634A3DE10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8C6C0-0A72-4346-A0FF-B736DC15AE8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2721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842F1-9E3C-4DC9-BD0F-41D03F1D43C1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ABF54-D7AA-464E-93C3-C83F8B4351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8005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F6E5A-64BD-486A-9199-643D6FC7885B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2DA38-01AE-46FF-AE4D-66FD99F8F87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64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804B40-0721-4E13-A506-F1F824B4C26B}" type="datetimeFigureOut">
              <a:rPr lang="pl-PL" smtClean="0"/>
              <a:pPr>
                <a:defRPr/>
              </a:pPr>
              <a:t>25-10-2012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EC2BB9-E648-4A6D-AE15-B93F31E45FA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5787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doar.org/suggest.php" TargetMode="External"/><Relationship Id="rId2" Type="http://schemas.openxmlformats.org/officeDocument/2006/relationships/hyperlink" Target="http://roar.eprint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rt-europe.eu/basic-search.php" TargetMode="External"/><Relationship Id="rId4" Type="http://schemas.openxmlformats.org/officeDocument/2006/relationships/hyperlink" Target="http://www.driver-repository.e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mur@amu.edu.p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6990928" cy="257200"/>
          </a:xfrm>
        </p:spPr>
        <p:txBody>
          <a:bodyPr>
            <a:normAutofit fontScale="90000"/>
          </a:bodyPr>
          <a:lstStyle/>
          <a:p>
            <a:endParaRPr lang="pl-PL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352928" cy="4968552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7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49000">
                      <a:schemeClr val="accent2">
                        <a:lumMod val="75000"/>
                      </a:schemeClr>
                    </a:gs>
                    <a:gs pos="86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Budowanie repozytorium uczelnianego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Małgorzata </a:t>
            </a:r>
            <a:r>
              <a:rPr lang="pl-PL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Rychlik</a:t>
            </a:r>
          </a:p>
          <a:p>
            <a:pPr algn="ctr"/>
            <a:r>
              <a:rPr lang="pl-PL" sz="2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Biblioteka Uniwersytecka w Poznaniu, Redakcja </a:t>
            </a:r>
            <a:r>
              <a:rPr lang="pl-PL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AMUR</a:t>
            </a:r>
          </a:p>
          <a:p>
            <a:pPr algn="ctr"/>
            <a:endParaRPr lang="pl-PL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l-PL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Białystok, 25 </a:t>
            </a:r>
            <a:r>
              <a: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października 2012 r.</a:t>
            </a:r>
          </a:p>
          <a:p>
            <a:pPr algn="ctr"/>
            <a:endParaRPr lang="pl-PL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l-PL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23528" y="5336277"/>
            <a:ext cx="8280920" cy="108012"/>
          </a:xfrm>
          <a:prstGeom prst="rect">
            <a:avLst/>
          </a:prstGeom>
          <a:gradFill flip="none" rotWithShape="1">
            <a:gsLst>
              <a:gs pos="57000">
                <a:schemeClr val="accent2">
                  <a:lumMod val="99000"/>
                  <a:lumOff val="1000"/>
                  <a:alpha val="83000"/>
                </a:schemeClr>
              </a:gs>
              <a:gs pos="65414">
                <a:srgbClr val="8A99C4"/>
              </a:gs>
              <a:gs pos="71000">
                <a:srgbClr val="85C2FF"/>
              </a:gs>
              <a:gs pos="84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1187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519113" y="260350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pl-PL" sz="4000" smtClean="0">
                <a:solidFill>
                  <a:srgbClr val="00B050"/>
                </a:solidFill>
              </a:rPr>
              <a:t/>
            </a:r>
            <a:br>
              <a:rPr lang="pl-PL" sz="4000" smtClean="0">
                <a:solidFill>
                  <a:srgbClr val="00B050"/>
                </a:solidFill>
              </a:rPr>
            </a:br>
            <a:r>
              <a:rPr lang="pl-PL" b="1" smtClean="0">
                <a:solidFill>
                  <a:srgbClr val="00B050"/>
                </a:solidFill>
              </a:rPr>
              <a:t>ETAP WDROŻENIA </a:t>
            </a:r>
            <a:r>
              <a:rPr lang="pl-PL" smtClean="0">
                <a:solidFill>
                  <a:srgbClr val="00B050"/>
                </a:solidFill>
              </a:rPr>
              <a:t/>
            </a:r>
            <a:br>
              <a:rPr lang="pl-PL" smtClean="0">
                <a:solidFill>
                  <a:srgbClr val="00B050"/>
                </a:solidFill>
              </a:rPr>
            </a:br>
            <a:endParaRPr lang="pl-PL" b="1" smtClean="0">
              <a:solidFill>
                <a:srgbClr val="00B050"/>
              </a:solidFill>
            </a:endParaRP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pl-PL" b="1" smtClean="0"/>
              <a:t>1. Budowanie kolekcji</a:t>
            </a:r>
            <a:endParaRPr lang="pl-PL" smtClean="0"/>
          </a:p>
        </p:txBody>
      </p:sp>
      <p:sp>
        <p:nvSpPr>
          <p:cNvPr id="4" name="Prostokąt 3"/>
          <p:cNvSpPr/>
          <p:nvPr/>
        </p:nvSpPr>
        <p:spPr>
          <a:xfrm>
            <a:off x="468313" y="1196975"/>
            <a:ext cx="8207375" cy="107950"/>
          </a:xfrm>
          <a:prstGeom prst="rect">
            <a:avLst/>
          </a:prstGeom>
          <a:gradFill>
            <a:gsLst>
              <a:gs pos="0">
                <a:srgbClr val="DDEBCF"/>
              </a:gs>
              <a:gs pos="19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6484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rgbClr val="00B050"/>
                </a:solidFill>
              </a:rPr>
              <a:t>ETAP </a:t>
            </a:r>
            <a:r>
              <a:rPr lang="pl-PL" sz="4000" b="1" dirty="0" smtClean="0">
                <a:solidFill>
                  <a:srgbClr val="00B050"/>
                </a:solidFill>
              </a:rPr>
              <a:t>WDROŻENIA</a:t>
            </a:r>
            <a:br>
              <a:rPr lang="pl-PL" sz="4000" b="1" dirty="0" smtClean="0">
                <a:solidFill>
                  <a:srgbClr val="00B050"/>
                </a:solidFill>
              </a:rPr>
            </a:br>
            <a:r>
              <a:rPr lang="pl-PL" sz="4000" b="1" dirty="0" smtClean="0"/>
              <a:t>Kolekcje i zespoły</a:t>
            </a:r>
            <a:endParaRPr lang="pl-PL" sz="4000" b="1" dirty="0"/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l-PL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92263"/>
            <a:ext cx="6810375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39750" y="1268413"/>
            <a:ext cx="8208963" cy="107950"/>
          </a:xfrm>
          <a:prstGeom prst="rect">
            <a:avLst/>
          </a:prstGeom>
          <a:gradFill>
            <a:gsLst>
              <a:gs pos="0">
                <a:srgbClr val="DDEBCF"/>
              </a:gs>
              <a:gs pos="19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rgbClr val="00B050"/>
                </a:solidFill>
              </a:rPr>
              <a:t>ETAP WDROŻENIA</a:t>
            </a:r>
            <a:r>
              <a:rPr lang="pl-PL" sz="3600" dirty="0">
                <a:solidFill>
                  <a:srgbClr val="00B050"/>
                </a:solidFill>
              </a:rPr>
              <a:t/>
            </a:r>
            <a:br>
              <a:rPr lang="pl-PL" sz="3600" dirty="0">
                <a:solidFill>
                  <a:srgbClr val="00B050"/>
                </a:solidFill>
              </a:rPr>
            </a:br>
            <a:r>
              <a:rPr lang="pl-PL" b="1" dirty="0"/>
              <a:t>Kolekcje i zespoły</a:t>
            </a:r>
            <a:endParaRPr lang="pl-PL" dirty="0"/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3650"/>
            <a:ext cx="65532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68313" y="1160463"/>
            <a:ext cx="8207375" cy="107950"/>
          </a:xfrm>
          <a:prstGeom prst="rect">
            <a:avLst/>
          </a:prstGeom>
          <a:gradFill>
            <a:gsLst>
              <a:gs pos="0">
                <a:srgbClr val="DDEBCF"/>
              </a:gs>
              <a:gs pos="19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rgbClr val="00B050"/>
                </a:solidFill>
              </a:rPr>
              <a:t>ETAP </a:t>
            </a:r>
            <a:r>
              <a:rPr lang="pl-PL" sz="4000" b="1" dirty="0" smtClean="0">
                <a:solidFill>
                  <a:srgbClr val="00B050"/>
                </a:solidFill>
              </a:rPr>
              <a:t>WDROŻENIA </a:t>
            </a:r>
            <a:r>
              <a:rPr lang="pl-PL" dirty="0" smtClean="0">
                <a:solidFill>
                  <a:srgbClr val="00B050"/>
                </a:solidFill>
              </a:rPr>
              <a:t/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b="1" dirty="0" smtClean="0"/>
              <a:t>K</a:t>
            </a:r>
            <a:r>
              <a:rPr lang="pl-PL" sz="3600" b="1" dirty="0" smtClean="0"/>
              <a:t>olekcje czasopism wydawanych na uczelni</a:t>
            </a:r>
            <a:endParaRPr lang="pl-PL" sz="3600" b="1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81758"/>
            <a:ext cx="8229600" cy="250902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5256212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68313" y="1160463"/>
            <a:ext cx="8207375" cy="107950"/>
          </a:xfrm>
          <a:prstGeom prst="rect">
            <a:avLst/>
          </a:prstGeom>
          <a:gradFill>
            <a:gsLst>
              <a:gs pos="0">
                <a:srgbClr val="DDEBCF"/>
              </a:gs>
              <a:gs pos="19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>
                <a:solidFill>
                  <a:srgbClr val="00B050"/>
                </a:solidFill>
              </a:rPr>
              <a:t/>
            </a:r>
            <a:br>
              <a:rPr lang="pl-PL" smtClean="0">
                <a:solidFill>
                  <a:srgbClr val="00B050"/>
                </a:solidFill>
              </a:rPr>
            </a:br>
            <a:r>
              <a:rPr lang="pl-PL" b="1" smtClean="0">
                <a:solidFill>
                  <a:srgbClr val="00B050"/>
                </a:solidFill>
              </a:rPr>
              <a:t>ETAP WDROŻENIA </a:t>
            </a:r>
            <a:r>
              <a:rPr lang="pl-PL" smtClean="0">
                <a:solidFill>
                  <a:srgbClr val="00B050"/>
                </a:solidFill>
              </a:rPr>
              <a:t/>
            </a:r>
            <a:br>
              <a:rPr lang="pl-PL" smtClean="0">
                <a:solidFill>
                  <a:srgbClr val="00B050"/>
                </a:solidFill>
              </a:rPr>
            </a:b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/>
              <a:t>2. Zarządzanie </a:t>
            </a:r>
            <a:r>
              <a:rPr lang="pl-PL" b="1" dirty="0"/>
              <a:t>użytkownikami </a:t>
            </a:r>
            <a:r>
              <a:rPr lang="pl-PL" b="1" dirty="0" smtClean="0"/>
              <a:t>repozytorium</a:t>
            </a:r>
            <a:endParaRPr lang="pl-PL" dirty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dirty="0" smtClean="0"/>
              <a:t>Rejestracja </a:t>
            </a:r>
            <a:r>
              <a:rPr lang="pl-PL" sz="2400" dirty="0"/>
              <a:t>użytkowników uprawnionych do </a:t>
            </a:r>
            <a:r>
              <a:rPr lang="pl-PL" sz="2400" dirty="0" smtClean="0"/>
              <a:t>deponowania </a:t>
            </a:r>
            <a:r>
              <a:rPr lang="pl-PL" sz="2400" dirty="0"/>
              <a:t>prac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dirty="0"/>
              <a:t>Przypisywanie nowych użytkowników do odpowiednich </a:t>
            </a:r>
            <a:r>
              <a:rPr lang="pl-PL" sz="2400" dirty="0" smtClean="0"/>
              <a:t>grup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dirty="0"/>
              <a:t>Nadawanie uprawnień depozytariuszom do zamieszczania prac w odpowiednich kolekcjach</a:t>
            </a:r>
          </a:p>
          <a:p>
            <a:pPr fontAlgn="auto">
              <a:spcAft>
                <a:spcPts val="0"/>
              </a:spcAft>
              <a:defRPr/>
            </a:pPr>
            <a:endParaRPr lang="pl-PL" sz="3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err="1" smtClean="0"/>
              <a:t>Autoarchiwizowanie</a:t>
            </a:r>
            <a:r>
              <a:rPr lang="pl-PL" sz="2400" b="1" dirty="0" smtClean="0"/>
              <a:t> </a:t>
            </a:r>
            <a:r>
              <a:rPr lang="pl-PL" sz="2400" b="1" dirty="0"/>
              <a:t>prac przez uprawnionych użytkowników</a:t>
            </a:r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4" name="Strzałka w dół 3"/>
          <p:cNvSpPr/>
          <p:nvPr/>
        </p:nvSpPr>
        <p:spPr>
          <a:xfrm>
            <a:off x="4211638" y="4292600"/>
            <a:ext cx="484187" cy="9794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41325" y="1268413"/>
            <a:ext cx="8208963" cy="107950"/>
          </a:xfrm>
          <a:prstGeom prst="rect">
            <a:avLst/>
          </a:prstGeom>
          <a:gradFill>
            <a:gsLst>
              <a:gs pos="0">
                <a:srgbClr val="DDEBCF"/>
              </a:gs>
              <a:gs pos="19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pl-PL" sz="4000" b="1" smtClean="0">
                <a:solidFill>
                  <a:srgbClr val="00B050"/>
                </a:solidFill>
              </a:rPr>
              <a:t>ETAP WDROŻENIA</a:t>
            </a:r>
            <a:endParaRPr lang="pl-PL" sz="4000" b="1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46" y="1268760"/>
            <a:ext cx="7966719" cy="494116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979613" y="4797152"/>
            <a:ext cx="2281237" cy="288925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389" name="pole tekstowe 6"/>
          <p:cNvSpPr txBox="1">
            <a:spLocks noChangeArrowheads="1"/>
          </p:cNvSpPr>
          <p:nvPr/>
        </p:nvSpPr>
        <p:spPr bwMode="auto">
          <a:xfrm>
            <a:off x="5675571" y="4803502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>
                <a:solidFill>
                  <a:srgbClr val="FF0000"/>
                </a:solidFill>
              </a:rPr>
              <a:t>http://www.handle.net/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4427984" y="4803502"/>
            <a:ext cx="1079500" cy="2825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41325" y="1052513"/>
            <a:ext cx="8208963" cy="107950"/>
          </a:xfrm>
          <a:prstGeom prst="rect">
            <a:avLst/>
          </a:prstGeom>
          <a:gradFill>
            <a:gsLst>
              <a:gs pos="0">
                <a:srgbClr val="DDEBCF"/>
              </a:gs>
              <a:gs pos="19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FFC000"/>
                </a:solidFill>
              </a:rPr>
              <a:t>ETAP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l-PL" b="1" dirty="0" smtClean="0"/>
              <a:t>Otwarte mandaty - obligatoryjna archiwizacja prac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dirty="0">
                <a:cs typeface="Calibri" pitchFamily="34" charset="0"/>
              </a:rPr>
              <a:t>Repozytoria instytucjonalne, które wprowadziły </a:t>
            </a:r>
            <a:r>
              <a:rPr lang="pl-PL" sz="2400" b="1" i="1" dirty="0" smtClean="0">
                <a:cs typeface="Calibri" pitchFamily="34" charset="0"/>
              </a:rPr>
              <a:t>obligatoryjną </a:t>
            </a:r>
            <a:r>
              <a:rPr lang="pl-PL" sz="2400" b="1" i="1" dirty="0">
                <a:cs typeface="Calibri" pitchFamily="34" charset="0"/>
              </a:rPr>
              <a:t>archiwizację prac: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pl-PL" b="1" dirty="0" smtClean="0"/>
          </a:p>
        </p:txBody>
      </p:sp>
      <p:sp>
        <p:nvSpPr>
          <p:cNvPr id="4" name="Prostokąt 3"/>
          <p:cNvSpPr/>
          <p:nvPr/>
        </p:nvSpPr>
        <p:spPr>
          <a:xfrm>
            <a:off x="536575" y="1363663"/>
            <a:ext cx="8208963" cy="107950"/>
          </a:xfrm>
          <a:prstGeom prst="rect">
            <a:avLst/>
          </a:prstGeom>
          <a:gradFill>
            <a:gsLst>
              <a:gs pos="0">
                <a:srgbClr val="FFF200"/>
              </a:gs>
              <a:gs pos="70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2971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4445000"/>
            <a:ext cx="2817813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Prostokąt 6"/>
          <p:cNvSpPr>
            <a:spLocks noChangeArrowheads="1"/>
          </p:cNvSpPr>
          <p:nvPr/>
        </p:nvSpPr>
        <p:spPr bwMode="auto">
          <a:xfrm>
            <a:off x="3924300" y="3429000"/>
            <a:ext cx="5040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800">
                <a:cs typeface="Calibri" pitchFamily="34" charset="0"/>
              </a:rPr>
              <a:t>Uniwersytet w Liege – ORBI</a:t>
            </a:r>
          </a:p>
          <a:p>
            <a:r>
              <a:rPr lang="pl-PL" sz="2800">
                <a:solidFill>
                  <a:srgbClr val="FF0000"/>
                </a:solidFill>
                <a:cs typeface="Calibri" pitchFamily="34" charset="0"/>
              </a:rPr>
              <a:t>88777 </a:t>
            </a:r>
            <a:r>
              <a:rPr lang="pl-PL" sz="2800">
                <a:cs typeface="Calibri" pitchFamily="34" charset="0"/>
              </a:rPr>
              <a:t>– zdeponowanych prac</a:t>
            </a:r>
          </a:p>
          <a:p>
            <a:r>
              <a:rPr lang="pl-PL" sz="2800">
                <a:cs typeface="Calibri" pitchFamily="34" charset="0"/>
              </a:rPr>
              <a:t>	</a:t>
            </a:r>
          </a:p>
          <a:p>
            <a:r>
              <a:rPr lang="pl-PL" sz="2800">
                <a:cs typeface="Calibri" pitchFamily="34" charset="0"/>
              </a:rPr>
              <a:t>Uniwersytet w Southampton</a:t>
            </a:r>
          </a:p>
        </p:txBody>
      </p:sp>
      <p:sp>
        <p:nvSpPr>
          <p:cNvPr id="17416" name="Prostokąt 7"/>
          <p:cNvSpPr>
            <a:spLocks noChangeArrowheads="1"/>
          </p:cNvSpPr>
          <p:nvPr/>
        </p:nvSpPr>
        <p:spPr bwMode="auto">
          <a:xfrm>
            <a:off x="6227763" y="5868988"/>
            <a:ext cx="2803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/>
              <a:t>http://roarmap.eprints.org/</a:t>
            </a:r>
          </a:p>
        </p:txBody>
      </p:sp>
      <p:sp>
        <p:nvSpPr>
          <p:cNvPr id="17417" name="Prostokąt 8"/>
          <p:cNvSpPr>
            <a:spLocks noChangeArrowheads="1"/>
          </p:cNvSpPr>
          <p:nvPr/>
        </p:nvSpPr>
        <p:spPr bwMode="auto">
          <a:xfrm>
            <a:off x="536575" y="5245100"/>
            <a:ext cx="6051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b="1"/>
              <a:t>wg </a:t>
            </a:r>
            <a:r>
              <a:rPr lang="en-US" b="1"/>
              <a:t>ROARMAP: Registry of Open Access Repositories Mandatory Archiving Policies</a:t>
            </a:r>
            <a:r>
              <a:rPr lang="pl-PL" b="1"/>
              <a:t> obecnie aż </a:t>
            </a:r>
            <a:r>
              <a:rPr lang="pl-PL" b="1">
                <a:solidFill>
                  <a:srgbClr val="FF0000"/>
                </a:solidFill>
              </a:rPr>
              <a:t>149</a:t>
            </a:r>
            <a:r>
              <a:rPr lang="pl-PL" b="1"/>
              <a:t> instytucji podpisało otwarte mandaty</a:t>
            </a:r>
            <a:r>
              <a:rPr lang="en-US" b="1"/>
              <a:t> </a:t>
            </a: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21313"/>
            <a:ext cx="26384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FFC000"/>
                </a:solidFill>
              </a:rPr>
              <a:t>ETAP ROZWOJU</a:t>
            </a:r>
            <a:endParaRPr lang="pl-PL" b="1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/>
              <a:t>2. Jasna polityka funkcjonowania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dirty="0">
                <a:cs typeface="Calibri" pitchFamily="34" charset="0"/>
              </a:rPr>
              <a:t>Ważnym etapem jest także opracowanie polityki funkcjonowania repozytorium, która powinna zawierać przejrzyste zasady gromadzenia, deponowania, udostępniania i zabezpieczania dokumentów w nim </a:t>
            </a:r>
            <a:r>
              <a:rPr lang="pl-PL" sz="2400" dirty="0" smtClean="0">
                <a:cs typeface="Calibri" pitchFamily="34" charset="0"/>
              </a:rPr>
              <a:t>zamieszczanych</a:t>
            </a:r>
            <a:endParaRPr lang="pl-PL" sz="2400" dirty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dirty="0">
                <a:cs typeface="Calibri" pitchFamily="34" charset="0"/>
              </a:rPr>
              <a:t>Standard ustalony przez The Directory of Open Access </a:t>
            </a:r>
            <a:r>
              <a:rPr lang="pl-PL" sz="2400" dirty="0" err="1">
                <a:cs typeface="Calibri" pitchFamily="34" charset="0"/>
              </a:rPr>
              <a:t>Repositories</a:t>
            </a:r>
            <a:r>
              <a:rPr lang="pl-PL" sz="2400" dirty="0">
                <a:cs typeface="Calibri" pitchFamily="34" charset="0"/>
              </a:rPr>
              <a:t> </a:t>
            </a:r>
            <a:r>
              <a:rPr lang="pl-PL" sz="2400" dirty="0" smtClean="0">
                <a:cs typeface="Calibri" pitchFamily="34" charset="0"/>
              </a:rPr>
              <a:t>  </a:t>
            </a:r>
            <a:r>
              <a:rPr lang="pl-PL" sz="1800" dirty="0">
                <a:cs typeface="Calibri" pitchFamily="34" charset="0"/>
              </a:rPr>
              <a:t>http://www.opendoar.org/tools/en/policies.php</a:t>
            </a:r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8436" name="Prostokąt 3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9750" y="1484313"/>
            <a:ext cx="8208963" cy="107950"/>
          </a:xfrm>
          <a:prstGeom prst="rect">
            <a:avLst/>
          </a:prstGeom>
          <a:gradFill>
            <a:gsLst>
              <a:gs pos="0">
                <a:srgbClr val="FFF200"/>
              </a:gs>
              <a:gs pos="70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FFC000"/>
                </a:solidFill>
              </a:rPr>
              <a:t>ETAP ROZWOJU</a:t>
            </a:r>
            <a:endParaRPr lang="pl-PL" b="1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800" b="1" dirty="0" smtClean="0"/>
              <a:t>3. Rejestracja repozytorium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/>
              <a:t>ROAR – Registry of Open Access </a:t>
            </a:r>
            <a:r>
              <a:rPr lang="pl-PL" dirty="0" err="1"/>
              <a:t>Repositories</a:t>
            </a:r>
            <a:r>
              <a:rPr lang="pl-PL" dirty="0"/>
              <a:t/>
            </a:r>
            <a:br>
              <a:rPr lang="pl-PL" dirty="0"/>
            </a:br>
            <a:r>
              <a:rPr lang="pl-PL" sz="1800" dirty="0">
                <a:hlinkClick r:id="rId2"/>
              </a:rPr>
              <a:t>http://roar.eprints.org</a:t>
            </a:r>
            <a:r>
              <a:rPr lang="pl-PL" sz="1800" dirty="0" smtClean="0">
                <a:hlinkClick r:id="rId2"/>
              </a:rPr>
              <a:t>/</a:t>
            </a:r>
            <a:endParaRPr lang="pl-PL" sz="1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The </a:t>
            </a:r>
            <a:r>
              <a:rPr lang="pl-PL" dirty="0"/>
              <a:t>Directory of Open Access </a:t>
            </a:r>
            <a:r>
              <a:rPr lang="pl-PL" dirty="0" err="1"/>
              <a:t>Repositories</a:t>
            </a:r>
            <a:r>
              <a:rPr lang="pl-PL" dirty="0"/>
              <a:t>  </a:t>
            </a:r>
            <a:r>
              <a:rPr lang="pl-PL" sz="1900" dirty="0">
                <a:hlinkClick r:id="rId3"/>
              </a:rPr>
              <a:t>http://</a:t>
            </a:r>
            <a:r>
              <a:rPr lang="pl-PL" sz="1900" dirty="0" smtClean="0">
                <a:hlinkClick r:id="rId3"/>
              </a:rPr>
              <a:t>www.opendoar.org/suggest.php</a:t>
            </a:r>
            <a:endParaRPr lang="pl-PL" sz="19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DRIVER </a:t>
            </a:r>
            <a:r>
              <a:rPr lang="pl-PL" dirty="0"/>
              <a:t>(Digital </a:t>
            </a:r>
            <a:r>
              <a:rPr lang="pl-PL" dirty="0" err="1"/>
              <a:t>Repository</a:t>
            </a:r>
            <a:r>
              <a:rPr lang="pl-PL" dirty="0"/>
              <a:t> </a:t>
            </a:r>
            <a:r>
              <a:rPr lang="pl-PL" dirty="0" err="1"/>
              <a:t>Infrastructure</a:t>
            </a:r>
            <a:r>
              <a:rPr lang="pl-PL" dirty="0"/>
              <a:t> </a:t>
            </a:r>
            <a:r>
              <a:rPr lang="pl-PL" dirty="0" err="1"/>
              <a:t>Vision</a:t>
            </a:r>
            <a:r>
              <a:rPr lang="pl-PL" dirty="0"/>
              <a:t> for 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) </a:t>
            </a:r>
            <a:endParaRPr lang="pl-PL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     </a:t>
            </a:r>
            <a:r>
              <a:rPr lang="pl-PL" sz="2100" dirty="0" smtClean="0">
                <a:hlinkClick r:id="rId4"/>
              </a:rPr>
              <a:t>http</a:t>
            </a:r>
            <a:r>
              <a:rPr lang="pl-PL" sz="2100" dirty="0">
                <a:hlinkClick r:id="rId4"/>
              </a:rPr>
              <a:t>://www.driver-repository.eu</a:t>
            </a:r>
            <a:r>
              <a:rPr lang="pl-PL" sz="2100" dirty="0" smtClean="0">
                <a:hlinkClick r:id="rId4"/>
              </a:rPr>
              <a:t>/</a:t>
            </a:r>
            <a:endParaRPr lang="pl-PL" sz="21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err="1" smtClean="0"/>
              <a:t>DARTeurope</a:t>
            </a:r>
            <a:r>
              <a:rPr lang="pl-PL" dirty="0" smtClean="0"/>
              <a:t> </a:t>
            </a:r>
            <a:r>
              <a:rPr lang="pl-PL" dirty="0"/>
              <a:t>– Europejski portal prac doktorskich</a:t>
            </a:r>
            <a:br>
              <a:rPr lang="pl-PL" dirty="0"/>
            </a:br>
            <a:r>
              <a:rPr lang="pl-PL" sz="2000" dirty="0">
                <a:hlinkClick r:id="rId5"/>
              </a:rPr>
              <a:t>http://</a:t>
            </a:r>
            <a:r>
              <a:rPr lang="pl-PL" sz="2000" dirty="0" smtClean="0">
                <a:hlinkClick r:id="rId5"/>
              </a:rPr>
              <a:t>www.dart-europe.eu/basic-search.php</a:t>
            </a:r>
            <a:endParaRPr lang="pl-PL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/>
              <a:t/>
            </a:r>
            <a:br>
              <a:rPr lang="pl-PL" sz="2800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9750" y="1484313"/>
            <a:ext cx="8208963" cy="107950"/>
          </a:xfrm>
          <a:prstGeom prst="rect">
            <a:avLst/>
          </a:prstGeom>
          <a:gradFill>
            <a:gsLst>
              <a:gs pos="0">
                <a:srgbClr val="FFF200"/>
              </a:gs>
              <a:gs pos="70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pl-PL" b="1" smtClean="0">
                <a:solidFill>
                  <a:srgbClr val="FFC000"/>
                </a:solidFill>
              </a:rPr>
              <a:t>ETAP ROZWOJU</a:t>
            </a:r>
            <a:endParaRPr lang="pl-PL" b="1" smtClean="0"/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pl-PL" b="1" smtClean="0"/>
              <a:t>4. Indeksacja repozytorium</a:t>
            </a:r>
          </a:p>
          <a:p>
            <a:pPr marL="0" indent="0">
              <a:buFont typeface="Arial" pitchFamily="34" charset="0"/>
              <a:buNone/>
            </a:pPr>
            <a:r>
              <a:rPr lang="pl-PL" sz="2800" smtClean="0"/>
              <a:t>OAI – PMH </a:t>
            </a:r>
            <a:r>
              <a:rPr lang="pl-PL" sz="2000" smtClean="0"/>
              <a:t>(Open Access Initiative Protocol for Metadata Harvesting)</a:t>
            </a:r>
          </a:p>
          <a:p>
            <a:pPr marL="0" indent="0">
              <a:buFont typeface="Arial" pitchFamily="34" charset="0"/>
              <a:buNone/>
            </a:pPr>
            <a:endParaRPr lang="pl-PL" sz="2400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32025"/>
            <a:ext cx="70675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195513" y="3716338"/>
            <a:ext cx="4105275" cy="441325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00050" y="1089025"/>
            <a:ext cx="8208963" cy="107950"/>
          </a:xfrm>
          <a:prstGeom prst="rect">
            <a:avLst/>
          </a:prstGeom>
          <a:gradFill>
            <a:gsLst>
              <a:gs pos="0">
                <a:srgbClr val="FFF200"/>
              </a:gs>
              <a:gs pos="70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smtClean="0"/>
              <a:t>Repozytorium instytucjonalne to: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592263"/>
            <a:ext cx="8229600" cy="45259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Zespół usług, które uniwersytet oferuje członkom swojej społeczności,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/>
              <a:t>Usługi te służą zarządzaniu oraz upowszechnianiu cyfrowych dokumentów tworzonych przez instytucję i jej członków,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/>
              <a:t>Repozytorium jest zobowiązaniem instytucji do zarządzania materiałami cyfrowymi, z uwzględnieniem: </a:t>
            </a:r>
            <a:endParaRPr lang="pl-PL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l-PL" dirty="0" smtClean="0"/>
              <a:t>długoterminowego </a:t>
            </a:r>
            <a:r>
              <a:rPr lang="pl-PL" dirty="0"/>
              <a:t>zabezpieczenia obiektów,  	</a:t>
            </a:r>
            <a:endParaRPr lang="pl-PL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l-PL" dirty="0" smtClean="0"/>
              <a:t>zorganizowania </a:t>
            </a:r>
            <a:r>
              <a:rPr lang="pl-PL" dirty="0"/>
              <a:t>dostępu do nich,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-   oraz </a:t>
            </a:r>
            <a:r>
              <a:rPr lang="pl-PL" dirty="0"/>
              <a:t>ich rozpowszechniania.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39750" y="1484313"/>
            <a:ext cx="8208963" cy="10795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47596"/>
            <a:ext cx="7430664" cy="577856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028950" y="549275"/>
            <a:ext cx="1471613" cy="5032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3495675" y="1125538"/>
            <a:ext cx="484188" cy="9779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FFC000"/>
                </a:solidFill>
              </a:rPr>
              <a:t>ETAP ROZWOJU</a:t>
            </a:r>
            <a:endParaRPr lang="pl-PL" b="1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5257800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600" b="1" dirty="0"/>
              <a:t>5</a:t>
            </a:r>
            <a:r>
              <a:rPr lang="pl-PL" sz="4600" b="1" dirty="0" smtClean="0"/>
              <a:t>. Rozwój strategii promującej repozytorium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4400" dirty="0" smtClean="0">
                <a:cs typeface="Calibri" pitchFamily="34" charset="0"/>
              </a:rPr>
              <a:t>Docieranie </a:t>
            </a:r>
            <a:r>
              <a:rPr lang="pl-PL" sz="4400" dirty="0">
                <a:cs typeface="Calibri" pitchFamily="34" charset="0"/>
              </a:rPr>
              <a:t>z informacją o nowopowstałym repozytorium do jak największej liczby potencjalnych </a:t>
            </a:r>
            <a:r>
              <a:rPr lang="pl-PL" sz="4400" dirty="0" smtClean="0">
                <a:cs typeface="Calibri" pitchFamily="34" charset="0"/>
              </a:rPr>
              <a:t>depozytariuszy,</a:t>
            </a:r>
            <a:endParaRPr lang="pl-PL" sz="4400" dirty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4400" dirty="0">
                <a:cs typeface="Calibri" pitchFamily="34" charset="0"/>
              </a:rPr>
              <a:t>Zamieszczanie informacji w biuletynach, na stronach </a:t>
            </a:r>
            <a:r>
              <a:rPr lang="pl-PL" sz="4400" dirty="0" smtClean="0">
                <a:cs typeface="Calibri" pitchFamily="34" charset="0"/>
              </a:rPr>
              <a:t>internetowych,</a:t>
            </a:r>
            <a:endParaRPr lang="pl-PL" sz="4400" dirty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4400" dirty="0">
                <a:cs typeface="Calibri" pitchFamily="34" charset="0"/>
              </a:rPr>
              <a:t>Wysyłanie </a:t>
            </a:r>
            <a:r>
              <a:rPr lang="pl-PL" sz="4400" dirty="0" smtClean="0">
                <a:cs typeface="Calibri" pitchFamily="34" charset="0"/>
              </a:rPr>
              <a:t>mailingu,</a:t>
            </a:r>
            <a:endParaRPr lang="pl-PL" sz="4400" dirty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4400" dirty="0">
                <a:cs typeface="Calibri" pitchFamily="34" charset="0"/>
              </a:rPr>
              <a:t>Publikowanie raportów dotyczących statystyk światowego zainteresowania pracami  zamieszczonymi w </a:t>
            </a:r>
            <a:r>
              <a:rPr lang="pl-PL" sz="4400" dirty="0" smtClean="0">
                <a:cs typeface="Calibri" pitchFamily="34" charset="0"/>
              </a:rPr>
              <a:t>repozytorium,</a:t>
            </a:r>
            <a:endParaRPr lang="pl-PL" sz="4400" dirty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4400" dirty="0">
                <a:cs typeface="Calibri" pitchFamily="34" charset="0"/>
              </a:rPr>
              <a:t>Prezentacje podkreślające korzyści płynące z </a:t>
            </a:r>
            <a:r>
              <a:rPr lang="pl-PL" sz="4400" dirty="0" err="1">
                <a:cs typeface="Calibri" pitchFamily="34" charset="0"/>
              </a:rPr>
              <a:t>autoarchiwizacji</a:t>
            </a:r>
            <a:r>
              <a:rPr lang="pl-PL" sz="4400" dirty="0">
                <a:cs typeface="Calibri" pitchFamily="34" charset="0"/>
              </a:rPr>
              <a:t> </a:t>
            </a:r>
            <a:r>
              <a:rPr lang="pl-PL" sz="4400" dirty="0" smtClean="0">
                <a:cs typeface="Calibri" pitchFamily="34" charset="0"/>
              </a:rPr>
              <a:t>prac,</a:t>
            </a:r>
            <a:endParaRPr lang="pl-PL" sz="4400" dirty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4400" dirty="0">
                <a:cs typeface="Calibri" pitchFamily="34" charset="0"/>
              </a:rPr>
              <a:t>Prowadzenie </a:t>
            </a:r>
            <a:r>
              <a:rPr lang="pl-PL" sz="4400" dirty="0" smtClean="0">
                <a:cs typeface="Calibri" pitchFamily="34" charset="0"/>
              </a:rPr>
              <a:t>szkoleń,</a:t>
            </a:r>
            <a:endParaRPr lang="pl-PL" sz="4400" dirty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4400" dirty="0">
                <a:cs typeface="Calibri" pitchFamily="34" charset="0"/>
              </a:rPr>
              <a:t>Plakaty, ulotki, </a:t>
            </a:r>
            <a:r>
              <a:rPr lang="pl-PL" sz="4400" dirty="0" smtClean="0">
                <a:cs typeface="Calibri" pitchFamily="34" charset="0"/>
              </a:rPr>
              <a:t>przewodniki,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4400" dirty="0" smtClean="0">
                <a:cs typeface="Calibri" pitchFamily="34" charset="0"/>
              </a:rPr>
              <a:t>Przeprowadzenie badań ankietowych dot. motywacji i barier w </a:t>
            </a:r>
            <a:r>
              <a:rPr lang="pl-PL" sz="4400" dirty="0" err="1" smtClean="0">
                <a:cs typeface="Calibri" pitchFamily="34" charset="0"/>
              </a:rPr>
              <a:t>autorchiwizowaniu</a:t>
            </a:r>
            <a:r>
              <a:rPr lang="pl-PL" sz="4400" dirty="0" smtClean="0">
                <a:cs typeface="Calibri" pitchFamily="34" charset="0"/>
              </a:rPr>
              <a:t> prac...</a:t>
            </a:r>
            <a:endParaRPr lang="pl-PL" sz="4400" dirty="0">
              <a:cs typeface="Calibri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500" dirty="0" smtClean="0"/>
              <a:t> </a:t>
            </a:r>
            <a:endParaRPr lang="pl-PL" sz="3500" dirty="0"/>
          </a:p>
        </p:txBody>
      </p:sp>
      <p:sp>
        <p:nvSpPr>
          <p:cNvPr id="4" name="Prostokąt 3"/>
          <p:cNvSpPr/>
          <p:nvPr/>
        </p:nvSpPr>
        <p:spPr>
          <a:xfrm>
            <a:off x="250825" y="1268413"/>
            <a:ext cx="8208963" cy="107950"/>
          </a:xfrm>
          <a:prstGeom prst="rect">
            <a:avLst/>
          </a:prstGeom>
          <a:gradFill>
            <a:gsLst>
              <a:gs pos="0">
                <a:srgbClr val="FFF200"/>
              </a:gs>
              <a:gs pos="70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FFC000"/>
                </a:solidFill>
              </a:rPr>
              <a:t>ETAP ROZWOJU</a:t>
            </a:r>
            <a:endParaRPr lang="pl-PL" b="1" dirty="0"/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pl-PL" b="1" smtClean="0"/>
              <a:t>6. Implementacja modułu statystyk</a:t>
            </a:r>
          </a:p>
          <a:p>
            <a:pPr marL="0" indent="0">
              <a:buFont typeface="Arial" pitchFamily="34" charset="0"/>
              <a:buNone/>
            </a:pPr>
            <a:endParaRPr lang="pl-PL" smtClean="0"/>
          </a:p>
        </p:txBody>
      </p:sp>
      <p:sp>
        <p:nvSpPr>
          <p:cNvPr id="6" name="Prostokąt 5"/>
          <p:cNvSpPr/>
          <p:nvPr/>
        </p:nvSpPr>
        <p:spPr>
          <a:xfrm>
            <a:off x="468313" y="1052513"/>
            <a:ext cx="8207375" cy="107950"/>
          </a:xfrm>
          <a:prstGeom prst="rect">
            <a:avLst/>
          </a:prstGeom>
          <a:gradFill>
            <a:gsLst>
              <a:gs pos="0">
                <a:srgbClr val="FFF200"/>
              </a:gs>
              <a:gs pos="70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37719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313112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Warto... parę przykładów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6198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dół 3"/>
          <p:cNvSpPr/>
          <p:nvPr/>
        </p:nvSpPr>
        <p:spPr>
          <a:xfrm>
            <a:off x="1697038" y="4806950"/>
            <a:ext cx="242887" cy="15113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581" name="Prostokąt 2"/>
          <p:cNvSpPr>
            <a:spLocks noChangeArrowheads="1"/>
          </p:cNvSpPr>
          <p:nvPr/>
        </p:nvSpPr>
        <p:spPr bwMode="auto">
          <a:xfrm>
            <a:off x="6156325" y="5949950"/>
            <a:ext cx="2652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b="1" i="1"/>
              <a:t>Dane na dzień 23.10.2012</a:t>
            </a:r>
          </a:p>
        </p:txBody>
      </p:sp>
      <p:sp>
        <p:nvSpPr>
          <p:cNvPr id="7" name="Prostokąt 6"/>
          <p:cNvSpPr/>
          <p:nvPr/>
        </p:nvSpPr>
        <p:spPr>
          <a:xfrm>
            <a:off x="395288" y="1160463"/>
            <a:ext cx="8208962" cy="1079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13" y="858838"/>
            <a:ext cx="8093075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a 2"/>
          <p:cNvSpPr/>
          <p:nvPr/>
        </p:nvSpPr>
        <p:spPr>
          <a:xfrm>
            <a:off x="1258888" y="4221163"/>
            <a:ext cx="1058862" cy="914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7" name="pole tekstowe 2"/>
          <p:cNvSpPr txBox="1">
            <a:spLocks noChangeArrowheads="1"/>
          </p:cNvSpPr>
          <p:nvPr/>
        </p:nvSpPr>
        <p:spPr bwMode="auto">
          <a:xfrm>
            <a:off x="5795963" y="2420938"/>
            <a:ext cx="30972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/>
              <a:t>Folia Scandinavica Posnaniensia  </a:t>
            </a:r>
          </a:p>
          <a:p>
            <a:r>
              <a:rPr lang="pl-PL"/>
              <a:t>nakład </a:t>
            </a:r>
            <a:r>
              <a:rPr lang="pl-PL" sz="2400" b="1">
                <a:solidFill>
                  <a:srgbClr val="FF0000"/>
                </a:solidFill>
              </a:rPr>
              <a:t>200 </a:t>
            </a:r>
            <a:r>
              <a:rPr lang="pl-PL"/>
              <a:t>egzemplarzy;</a:t>
            </a:r>
          </a:p>
          <a:p>
            <a:r>
              <a:rPr lang="pl-PL"/>
              <a:t>obecnie </a:t>
            </a:r>
            <a:r>
              <a:rPr lang="pl-PL" sz="2400" b="1">
                <a:solidFill>
                  <a:srgbClr val="FF0000"/>
                </a:solidFill>
              </a:rPr>
              <a:t>104</a:t>
            </a:r>
            <a:r>
              <a:rPr lang="pl-PL"/>
              <a:t> artykuły zdeponowane w repozytorium Amur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873125"/>
            <a:ext cx="4824413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ipsa 10"/>
          <p:cNvSpPr/>
          <p:nvPr/>
        </p:nvSpPr>
        <p:spPr>
          <a:xfrm>
            <a:off x="1042988" y="4581525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		   Google </a:t>
            </a:r>
            <a:r>
              <a:rPr lang="pl-PL" dirty="0"/>
              <a:t>Scholar i repozytoria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GS jest bazą indeksującą wszystkie dyscypliny wiedzy,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/>
              <a:t>GS agreguje informacje z wszystkich rodzajów repozytoriów pod warunkiem, że stosują protokół OAI,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/>
              <a:t>GS jest dostępna dla wszystkich,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/>
              <a:t>GS jest odpowiednia do analiz </a:t>
            </a:r>
            <a:r>
              <a:rPr lang="pl-PL" dirty="0" err="1"/>
              <a:t>cytowań</a:t>
            </a:r>
            <a:r>
              <a:rPr lang="pl-PL" dirty="0"/>
              <a:t> w oparciu o oprogramowanie </a:t>
            </a:r>
            <a:r>
              <a:rPr lang="pl-PL" dirty="0" err="1"/>
              <a:t>Publish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Perish</a:t>
            </a:r>
            <a:r>
              <a:rPr lang="pl-PL" dirty="0"/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/>
              <a:t>GS w odróżnieniu od baz Thomson Reuters nie ogniskuje się na artykułach w języku angielskim.</a:t>
            </a:r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1" y="488272"/>
            <a:ext cx="2524026" cy="10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 flipV="1">
            <a:off x="250825" y="1412875"/>
            <a:ext cx="8351838" cy="1095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83562" cy="1050925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993063" cy="624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050338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ipsa 8"/>
          <p:cNvSpPr/>
          <p:nvPr/>
        </p:nvSpPr>
        <p:spPr>
          <a:xfrm>
            <a:off x="5364163" y="4076700"/>
            <a:ext cx="1201737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5418138" y="5661025"/>
            <a:ext cx="1201737" cy="211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z="36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0010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6732588" y="234315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`</a:t>
            </a:r>
            <a:endParaRPr lang="pl-PL" smtClean="0"/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Arial" pitchFamily="34" charset="0"/>
              <a:buNone/>
            </a:pPr>
            <a:r>
              <a:rPr lang="pl-PL" sz="2000" smtClean="0"/>
              <a:t>					</a:t>
            </a:r>
          </a:p>
        </p:txBody>
      </p:sp>
      <p:pic>
        <p:nvPicPr>
          <p:cNvPr id="30724" name="Obraz 4" descr="AMUR_plakat_po_korekci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4859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100638" y="4868863"/>
            <a:ext cx="4032250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>
                <a:solidFill>
                  <a:srgbClr val="00B0F0"/>
                </a:solidFill>
                <a:latin typeface="+mn-lt"/>
                <a:hlinkClick r:id="rId3"/>
              </a:rPr>
              <a:t>amur@amu.edu.pl</a:t>
            </a:r>
            <a:endParaRPr lang="pl-PL" sz="2800" i="1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Emilia Karwasińska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Małgorzata Rychlik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Liczba repozytoriów na świecie: 2217</a:t>
            </a:r>
            <a:endParaRPr lang="pl-PL" dirty="0"/>
          </a:p>
        </p:txBody>
      </p:sp>
      <p:graphicFrame>
        <p:nvGraphicFramePr>
          <p:cNvPr id="4099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6615113"/>
              </p:ext>
            </p:extLst>
          </p:nvPr>
        </p:nvGraphicFramePr>
        <p:xfrm>
          <a:off x="4139952" y="2132856"/>
          <a:ext cx="4902200" cy="3487737"/>
        </p:xfrm>
        <a:graphic>
          <a:graphicData uri="http://schemas.openxmlformats.org/presentationml/2006/ole">
            <p:oleObj spid="_x0000_s4108" r:id="rId3" imgW="4901609" imgH="3487214" progId="Excel.Sheet.8">
              <p:embed/>
            </p:oleObj>
          </a:graphicData>
        </a:graphic>
      </p:graphicFrame>
      <p:sp>
        <p:nvSpPr>
          <p:cNvPr id="4100" name="pole tekstowe 3"/>
          <p:cNvSpPr txBox="1">
            <a:spLocks noChangeArrowheads="1"/>
          </p:cNvSpPr>
          <p:nvPr/>
        </p:nvSpPr>
        <p:spPr bwMode="auto">
          <a:xfrm>
            <a:off x="2771775" y="6308725"/>
            <a:ext cx="3408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/>
              <a:t>wg OpenDOAR stan na 23.10.2012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9750" y="1484313"/>
            <a:ext cx="8208963" cy="10795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0910235"/>
              </p:ext>
            </p:extLst>
          </p:nvPr>
        </p:nvGraphicFramePr>
        <p:xfrm>
          <a:off x="72008" y="2492896"/>
          <a:ext cx="4283968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5839105"/>
              </p:ext>
            </p:extLst>
          </p:nvPr>
        </p:nvGraphicFramePr>
        <p:xfrm>
          <a:off x="-96044" y="256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719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pole tekstowe 5"/>
          <p:cNvSpPr txBox="1">
            <a:spLocks noChangeArrowheads="1"/>
          </p:cNvSpPr>
          <p:nvPr/>
        </p:nvSpPr>
        <p:spPr bwMode="auto">
          <a:xfrm>
            <a:off x="4067175" y="765175"/>
            <a:ext cx="47942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5400" b="1">
                <a:solidFill>
                  <a:srgbClr val="FF0000"/>
                </a:solidFill>
              </a:rPr>
              <a:t>FAZY PROJEKTU</a:t>
            </a:r>
          </a:p>
          <a:p>
            <a:r>
              <a:rPr lang="pl-PL" sz="4000" b="1">
                <a:solidFill>
                  <a:srgbClr val="FF0000"/>
                </a:solidFill>
              </a:rPr>
              <a:t>Etap projektowania</a:t>
            </a:r>
          </a:p>
          <a:p>
            <a:r>
              <a:rPr lang="pl-PL" sz="4000" b="1">
                <a:solidFill>
                  <a:srgbClr val="FF0000"/>
                </a:solidFill>
              </a:rPr>
              <a:t>Etap wdrożenia</a:t>
            </a:r>
          </a:p>
          <a:p>
            <a:r>
              <a:rPr lang="pl-PL" sz="4000" b="1">
                <a:solidFill>
                  <a:srgbClr val="FF0000"/>
                </a:solidFill>
              </a:rPr>
              <a:t>Etap rozwoju</a:t>
            </a:r>
          </a:p>
        </p:txBody>
      </p:sp>
      <p:sp>
        <p:nvSpPr>
          <p:cNvPr id="5126" name="pole tekstowe 7"/>
          <p:cNvSpPr txBox="1">
            <a:spLocks noChangeArrowheads="1"/>
          </p:cNvSpPr>
          <p:nvPr/>
        </p:nvSpPr>
        <p:spPr bwMode="auto">
          <a:xfrm>
            <a:off x="6570663" y="6673850"/>
            <a:ext cx="266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/>
              <a:t>http://flic.kr/p/8qtvNu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ETAP PROJEKTOWANIA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/>
              <a:t>1. Zespół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Liczba osób 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Bibliotekarze 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Informatyk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</p:txBody>
      </p:sp>
      <p:sp>
        <p:nvSpPr>
          <p:cNvPr id="5" name="Prostokąt 4"/>
          <p:cNvSpPr/>
          <p:nvPr/>
        </p:nvSpPr>
        <p:spPr>
          <a:xfrm>
            <a:off x="441325" y="1196975"/>
            <a:ext cx="8208963" cy="10795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628775"/>
            <a:ext cx="20764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ETAP PROJEKTOWANIA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/>
              <a:t>2. </a:t>
            </a:r>
            <a:r>
              <a:rPr lang="pl-PL" b="1" dirty="0"/>
              <a:t>Wybór oprogramowania</a:t>
            </a:r>
          </a:p>
          <a:p>
            <a:pPr fontAlgn="auto">
              <a:spcAft>
                <a:spcPts val="0"/>
              </a:spcAft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  <a:p>
            <a:pPr fontAlgn="auto">
              <a:spcAft>
                <a:spcPts val="0"/>
              </a:spcAft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39750" y="1484313"/>
            <a:ext cx="8208963" cy="10795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61436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ETAP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PROJEKTOWANIA</a:t>
            </a:r>
            <a:r>
              <a:rPr lang="pl-PL" sz="3200" dirty="0">
                <a:solidFill>
                  <a:srgbClr val="00B0F0"/>
                </a:solidFill>
              </a:rPr>
              <a:t/>
            </a:r>
            <a:br>
              <a:rPr lang="pl-PL" sz="3200" dirty="0">
                <a:solidFill>
                  <a:srgbClr val="00B0F0"/>
                </a:solidFill>
              </a:rPr>
            </a:br>
            <a:r>
              <a:rPr lang="pl-PL" sz="3200" b="1" dirty="0"/>
              <a:t>3</a:t>
            </a:r>
            <a:r>
              <a:rPr lang="pl-PL" sz="3200" b="1" dirty="0" smtClean="0"/>
              <a:t>. </a:t>
            </a:r>
            <a:r>
              <a:rPr lang="pl-PL" sz="3200" b="1" dirty="0"/>
              <a:t>Kosztorys</a:t>
            </a:r>
            <a:br>
              <a:rPr lang="pl-PL" sz="3200" b="1" dirty="0"/>
            </a:br>
            <a:endParaRPr lang="pl-PL" sz="32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59532" y="1397000"/>
          <a:ext cx="831692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 w górę 4"/>
          <p:cNvSpPr/>
          <p:nvPr/>
        </p:nvSpPr>
        <p:spPr>
          <a:xfrm>
            <a:off x="468313" y="3840163"/>
            <a:ext cx="8207375" cy="503237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41325" y="1196975"/>
            <a:ext cx="8208963" cy="10795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5470525" y="1998663"/>
            <a:ext cx="12700" cy="439261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519113" y="44926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ETAP PROJEKTOWANIA</a:t>
            </a:r>
            <a:r>
              <a:rPr lang="pl-PL" dirty="0" smtClean="0">
                <a:solidFill>
                  <a:srgbClr val="00B0F0"/>
                </a:solidFill>
              </a:rPr>
              <a:t/>
            </a:r>
            <a:br>
              <a:rPr lang="pl-PL" dirty="0" smtClean="0">
                <a:solidFill>
                  <a:srgbClr val="00B0F0"/>
                </a:solidFill>
              </a:rPr>
            </a:br>
            <a:endParaRPr lang="en-US" sz="3100" dirty="0" smtClean="0">
              <a:solidFill>
                <a:srgbClr val="234F77"/>
              </a:solidFill>
              <a:ea typeface="ＭＳ Ｐゴシック" charset="-128"/>
            </a:endParaRPr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179388" y="2035175"/>
            <a:ext cx="788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/>
              <a:t> PIERWSZY ROK</a:t>
            </a:r>
            <a:r>
              <a:rPr lang="en-US" sz="2000" b="1"/>
              <a:t>        </a:t>
            </a:r>
            <a:r>
              <a:rPr lang="pl-PL" b="1"/>
              <a:t>			             </a:t>
            </a:r>
            <a:r>
              <a:rPr lang="pl-PL" sz="2000" b="1"/>
              <a:t>DRUGI ROK</a:t>
            </a:r>
            <a:endParaRPr lang="en-US" sz="2000" b="1"/>
          </a:p>
        </p:txBody>
      </p:sp>
      <p:sp>
        <p:nvSpPr>
          <p:cNvPr id="33" name="Rounded Rectangle 32"/>
          <p:cNvSpPr/>
          <p:nvPr/>
        </p:nvSpPr>
        <p:spPr>
          <a:xfrm>
            <a:off x="962437" y="3320187"/>
            <a:ext cx="1032136" cy="539572"/>
          </a:xfrm>
          <a:prstGeom prst="roundRect">
            <a:avLst/>
          </a:prstGeom>
          <a:gradFill>
            <a:gsLst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 </a:t>
            </a:r>
            <a:r>
              <a:rPr lang="pl-PL" sz="1400" b="1" dirty="0">
                <a:solidFill>
                  <a:schemeClr val="tx1"/>
                </a:solidFill>
                <a:ea typeface="ＭＳ Ｐゴシック" charset="-128"/>
                <a:cs typeface="Calibri" pitchFamily="34" charset="0"/>
              </a:rPr>
              <a:t>Instalacja</a:t>
            </a:r>
            <a:endParaRPr lang="en-US" sz="1400" b="1" dirty="0">
              <a:solidFill>
                <a:schemeClr val="tx1"/>
              </a:solidFill>
              <a:ea typeface="ＭＳ Ｐゴシック" charset="-128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528" y="2635022"/>
            <a:ext cx="1671045" cy="577953"/>
          </a:xfrm>
          <a:prstGeom prst="roundRect">
            <a:avLst/>
          </a:prstGeom>
          <a:gradFill>
            <a:gsLst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  <a:cs typeface="Calibri" pitchFamily="34" charset="0"/>
              </a:rPr>
              <a:t>Wybór oprogramowania</a:t>
            </a:r>
            <a:endParaRPr lang="en-US" sz="1400" b="1" dirty="0">
              <a:solidFill>
                <a:schemeClr val="tx1">
                  <a:lumMod val="50000"/>
                </a:schemeClr>
              </a:solidFill>
              <a:ea typeface="ＭＳ Ｐゴシック" charset="-128"/>
              <a:cs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779912" y="5121676"/>
            <a:ext cx="3672408" cy="539572"/>
          </a:xfrm>
          <a:prstGeom prst="roundRect">
            <a:avLst/>
          </a:prstGeom>
          <a:gradFill>
            <a:gsLst>
              <a:gs pos="86000">
                <a:schemeClr val="accent2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tx1"/>
                </a:solidFill>
                <a:ea typeface="ＭＳ Ｐゴシック" charset="-128"/>
                <a:cs typeface="Calibri" pitchFamily="34" charset="0"/>
              </a:rPr>
              <a:t>Wdrożenie strategii promocji otwartej nauki</a:t>
            </a:r>
            <a:endParaRPr lang="en-US" sz="1400" b="1" dirty="0">
              <a:solidFill>
                <a:schemeClr val="tx1"/>
              </a:solidFill>
              <a:ea typeface="ＭＳ Ｐゴシック" charset="-128"/>
              <a:cs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83768" y="3465994"/>
            <a:ext cx="2016224" cy="729503"/>
          </a:xfrm>
          <a:prstGeom prst="roundRect">
            <a:avLst/>
          </a:prstGeom>
          <a:gradFill>
            <a:gsLst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tx1"/>
                </a:solidFill>
                <a:ea typeface="ＭＳ Ｐゴシック" pitchFamily="-110" charset="-128"/>
                <a:cs typeface="Calibri" pitchFamily="34" charset="0"/>
              </a:rPr>
              <a:t>Dostosowanie aplikacji do potrzeb instytucji</a:t>
            </a:r>
            <a:endParaRPr lang="en-US" sz="1400" b="1" dirty="0">
              <a:solidFill>
                <a:schemeClr val="tx1"/>
              </a:solidFill>
              <a:ea typeface="ＭＳ Ｐゴシック" pitchFamily="-110" charset="-128"/>
              <a:cs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67744" y="4225024"/>
            <a:ext cx="4176464" cy="809358"/>
          </a:xfrm>
          <a:prstGeom prst="roundRect">
            <a:avLst/>
          </a:prstGeom>
          <a:gradFill>
            <a:gsLst>
              <a:gs pos="81000">
                <a:schemeClr val="accent2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 </a:t>
            </a:r>
            <a:r>
              <a:rPr lang="pl-PL" sz="1400" b="1" dirty="0">
                <a:solidFill>
                  <a:schemeClr val="tx1"/>
                </a:solidFill>
                <a:ea typeface="ＭＳ Ｐゴシック" charset="-128"/>
                <a:cs typeface="Calibri" pitchFamily="34" charset="0"/>
              </a:rPr>
              <a:t>Wypracowanie procedur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 </a:t>
            </a:r>
            <a:r>
              <a:rPr lang="pl-PL" sz="1400" b="1" dirty="0">
                <a:solidFill>
                  <a:schemeClr val="tx1"/>
                </a:solidFill>
                <a:ea typeface="ＭＳ Ｐゴシック" charset="-128"/>
                <a:cs typeface="Calibri" pitchFamily="34" charset="0"/>
              </a:rPr>
              <a:t>Ustanowienie polityki funkcjonowania repozytorium</a:t>
            </a:r>
            <a:endParaRPr lang="en-US" sz="1400" b="1" dirty="0">
              <a:solidFill>
                <a:schemeClr val="tx1"/>
              </a:solidFill>
              <a:ea typeface="ＭＳ Ｐゴシック" charset="-128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20569" y="5661248"/>
            <a:ext cx="1532112" cy="605827"/>
          </a:xfrm>
          <a:prstGeom prst="roundRect">
            <a:avLst/>
          </a:prstGeom>
          <a:gradFill>
            <a:gsLst>
              <a:gs pos="79000">
                <a:schemeClr val="accent2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charset="-128"/>
                <a:cs typeface="Calibri" pitchFamily="34" charset="0"/>
              </a:rPr>
              <a:t> </a:t>
            </a:r>
            <a:r>
              <a:rPr lang="pl-PL" sz="1400" b="1" dirty="0">
                <a:solidFill>
                  <a:schemeClr val="tx1"/>
                </a:solidFill>
                <a:ea typeface="ＭＳ Ｐゴシック" charset="-128"/>
                <a:cs typeface="Calibri" pitchFamily="34" charset="0"/>
              </a:rPr>
              <a:t>Otwarcie     repozytorium</a:t>
            </a:r>
            <a:endParaRPr lang="en-US" sz="1400" b="1" dirty="0">
              <a:solidFill>
                <a:schemeClr val="tx1"/>
              </a:solidFill>
              <a:ea typeface="ＭＳ Ｐゴシック" charset="-128"/>
              <a:cs typeface="Calibri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41325" y="1125538"/>
            <a:ext cx="8208963" cy="10795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240" name="pole tekstowe 4"/>
          <p:cNvSpPr txBox="1">
            <a:spLocks noChangeArrowheads="1"/>
          </p:cNvSpPr>
          <p:nvPr/>
        </p:nvSpPr>
        <p:spPr bwMode="auto">
          <a:xfrm>
            <a:off x="387350" y="1281113"/>
            <a:ext cx="3789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/>
              <a:t>4. Harmonogram prac</a:t>
            </a:r>
            <a:br>
              <a:rPr lang="pl-PL" sz="2800" b="1"/>
            </a:br>
            <a:endParaRPr lang="pl-PL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ETAP PROJEKTOWANIA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/>
              <a:t>5</a:t>
            </a:r>
            <a:r>
              <a:rPr lang="pl-PL" b="1" dirty="0" smtClean="0"/>
              <a:t>. Strategia promocji otwartej nauki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Prezentacje </a:t>
            </a:r>
            <a:endParaRPr lang="pl-PL" dirty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Organizowanie </a:t>
            </a:r>
            <a:r>
              <a:rPr lang="pl-PL" dirty="0"/>
              <a:t>spotkań i prowadzenie rozmów z władzami danej </a:t>
            </a:r>
            <a:r>
              <a:rPr lang="pl-PL" dirty="0" smtClean="0"/>
              <a:t>instytucji</a:t>
            </a:r>
            <a:endParaRPr lang="pl-PL" dirty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Podkreślanie </a:t>
            </a:r>
            <a:r>
              <a:rPr lang="pl-PL" dirty="0"/>
              <a:t>korzyści </a:t>
            </a:r>
            <a:r>
              <a:rPr lang="pl-PL" dirty="0" smtClean="0"/>
              <a:t>płynących </a:t>
            </a:r>
            <a:r>
              <a:rPr lang="pl-PL" dirty="0"/>
              <a:t>z przyjęcia polityki otwartej </a:t>
            </a:r>
            <a:r>
              <a:rPr lang="pl-PL" dirty="0" smtClean="0"/>
              <a:t>nauki </a:t>
            </a:r>
            <a:endParaRPr lang="pl-PL" dirty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Badania </a:t>
            </a:r>
            <a:r>
              <a:rPr lang="pl-PL" dirty="0"/>
              <a:t>postaw środowiska wobec idei powstania </a:t>
            </a:r>
            <a:r>
              <a:rPr lang="pl-PL" dirty="0" smtClean="0"/>
              <a:t>repozytorium</a:t>
            </a:r>
            <a:endParaRPr lang="pl-PL" dirty="0"/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244" name="Prostokąt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41325" y="1196975"/>
            <a:ext cx="8208963" cy="10795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555</Words>
  <Application>Microsoft Office PowerPoint</Application>
  <PresentationFormat>Pokaz na ekranie (4:3)</PresentationFormat>
  <Paragraphs>134</Paragraphs>
  <Slides>29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1" baseType="lpstr">
      <vt:lpstr>Motyw pakietu Office</vt:lpstr>
      <vt:lpstr>Arkusz programu Microsoft Office Excel 97–2003</vt:lpstr>
      <vt:lpstr>Slajd 1</vt:lpstr>
      <vt:lpstr>Repozytorium instytucjonalne to:</vt:lpstr>
      <vt:lpstr>Liczba repozytoriów na świecie: 2217</vt:lpstr>
      <vt:lpstr>Slajd 4</vt:lpstr>
      <vt:lpstr>ETAP PROJEKTOWANIA</vt:lpstr>
      <vt:lpstr>ETAP PROJEKTOWANIA</vt:lpstr>
      <vt:lpstr>ETAP PROJEKTOWANIA 3. Kosztorys </vt:lpstr>
      <vt:lpstr>ETAP PROJEKTOWANIA </vt:lpstr>
      <vt:lpstr>ETAP PROJEKTOWANIA</vt:lpstr>
      <vt:lpstr> ETAP WDROŻENIA  </vt:lpstr>
      <vt:lpstr>ETAP WDROŻENIA Kolekcje i zespoły</vt:lpstr>
      <vt:lpstr>ETAP WDROŻENIA Kolekcje i zespoły</vt:lpstr>
      <vt:lpstr>ETAP WDROŻENIA  Kolekcje czasopism wydawanych na uczelni</vt:lpstr>
      <vt:lpstr> ETAP WDROŻENIA  </vt:lpstr>
      <vt:lpstr>ETAP WDROŻENIA</vt:lpstr>
      <vt:lpstr>ETAP ROZWOJU</vt:lpstr>
      <vt:lpstr>ETAP ROZWOJU</vt:lpstr>
      <vt:lpstr>ETAP ROZWOJU</vt:lpstr>
      <vt:lpstr>ETAP ROZWOJU</vt:lpstr>
      <vt:lpstr>Slajd 20</vt:lpstr>
      <vt:lpstr>ETAP ROZWOJU</vt:lpstr>
      <vt:lpstr>ETAP ROZWOJU</vt:lpstr>
      <vt:lpstr>Warto... parę przykładów</vt:lpstr>
      <vt:lpstr>Slajd 24</vt:lpstr>
      <vt:lpstr>Slajd 25</vt:lpstr>
      <vt:lpstr>     Google Scholar i repozytoria</vt:lpstr>
      <vt:lpstr>Slajd 27</vt:lpstr>
      <vt:lpstr>Slajd 28</vt:lpstr>
      <vt:lpstr>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mrychlik</dc:creator>
  <cp:lastModifiedBy>UwB</cp:lastModifiedBy>
  <cp:revision>82</cp:revision>
  <dcterms:created xsi:type="dcterms:W3CDTF">2012-06-18T08:03:54Z</dcterms:created>
  <dcterms:modified xsi:type="dcterms:W3CDTF">2012-10-25T12:07:46Z</dcterms:modified>
</cp:coreProperties>
</file>