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EA677-A793-4BC5-933B-8C9FAB59C798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075E7-EC0F-473D-B461-B2933B0394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431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62A68-CDBB-4493-B2D7-F00A253E2CD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551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62A68-CDBB-4493-B2D7-F00A253E2CD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11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62A68-CDBB-4493-B2D7-F00A253E2CD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9986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62A68-CDBB-4493-B2D7-F00A253E2CD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508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62A68-CDBB-4493-B2D7-F00A253E2CD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888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62A68-CDBB-4493-B2D7-F00A253E2CD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250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62A68-CDBB-4493-B2D7-F00A253E2CD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3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91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39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952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4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74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68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2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18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786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75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87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C582E-2B94-4363-8CAD-3CA2FF873794}" type="datetimeFigureOut">
              <a:rPr lang="pl-PL" smtClean="0"/>
              <a:t>2016-08-23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4371-DD51-4A7E-9E8C-A9D73E6AF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67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forma.awf.edu.pl/Materials/Searc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i.org.p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3567" y="2191266"/>
            <a:ext cx="117801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36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Zewnętrzne źródła finansowania bibliotek uczelni publicznych w Polsce na przykładzie Biblioteki Głównej AWF w Warszawie</a:t>
            </a:r>
            <a:r>
              <a:rPr lang="pl-PL" sz="3600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2996" y="6128950"/>
            <a:ext cx="11697728" cy="667265"/>
          </a:xfrm>
        </p:spPr>
        <p:txBody>
          <a:bodyPr/>
          <a:lstStyle/>
          <a:p>
            <a:r>
              <a:rPr lang="pl-PL" sz="1400" b="1" dirty="0">
                <a:solidFill>
                  <a:schemeClr val="accent2"/>
                </a:solidFill>
              </a:rPr>
              <a:t>Violetta </a:t>
            </a:r>
            <a:r>
              <a:rPr lang="pl-PL" sz="1400" b="1" dirty="0" smtClean="0">
                <a:solidFill>
                  <a:schemeClr val="accent2"/>
                </a:solidFill>
              </a:rPr>
              <a:t>Perzyńska, Biblioteka </a:t>
            </a:r>
            <a:r>
              <a:rPr lang="pl-PL" sz="1400" b="1" dirty="0">
                <a:solidFill>
                  <a:schemeClr val="accent2"/>
                </a:solidFill>
              </a:rPr>
              <a:t>Główna im. Jędrzeja Śniadeckiego w Akademii Wychowania Fizycznego Józefa Piłsudskiego w Warszawie</a:t>
            </a:r>
          </a:p>
          <a:p>
            <a:r>
              <a:rPr lang="pl-PL" sz="1400" b="1" dirty="0">
                <a:solidFill>
                  <a:schemeClr val="accent2"/>
                </a:solidFill>
              </a:rPr>
              <a:t>violetta.perzynska@awf.edu.pl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98854" y="6128950"/>
            <a:ext cx="11846011" cy="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1434859"/>
            <a:ext cx="11994292" cy="1251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275" y="6164950"/>
            <a:ext cx="728450" cy="67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" y="6193992"/>
            <a:ext cx="594524" cy="60222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-4465"/>
            <a:ext cx="12191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pl-PL" sz="3200" b="1" dirty="0" smtClean="0">
                <a:solidFill>
                  <a:schemeClr val="accent2"/>
                </a:solidFill>
              </a:rPr>
              <a:t>Podlaskie Forum Bibliotekarzy</a:t>
            </a:r>
            <a:endParaRPr lang="pl-PL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3567" y="2191266"/>
            <a:ext cx="1178010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Kto jest dysponentem a kto zarządcą środków w AWF?</a:t>
            </a:r>
          </a:p>
          <a:p>
            <a:pPr algn="ctr"/>
            <a:endParaRPr lang="pl-PL" sz="3600" b="0" i="0" u="none" strike="noStrike" baseline="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Rozdział środków dla jednej jednostki należy do kompetencji Rektora.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Biblioteka Główna AWF w Warszawie – Prorektor właściwy ds. Nauki rozdziela środki pomiędzy podległe sobie jednostki.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Wydziały na mocy Uchwały Senatu są dysponentami środków finansowych; 20% tych środków jest przekazywanych do dyspozycji Prorektora ds. Nauki.</a:t>
            </a:r>
          </a:p>
          <a:p>
            <a:pPr algn="ctr"/>
            <a:r>
              <a:rPr lang="pl-PL" sz="3600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2996" y="6128950"/>
            <a:ext cx="11697728" cy="667265"/>
          </a:xfrm>
        </p:spPr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Violetta </a:t>
            </a:r>
            <a:r>
              <a:rPr lang="pl-PL" b="1" dirty="0" smtClean="0">
                <a:solidFill>
                  <a:schemeClr val="accent2"/>
                </a:solidFill>
              </a:rPr>
              <a:t>Perzyńska, Biblioteka </a:t>
            </a:r>
            <a:r>
              <a:rPr lang="pl-PL" b="1" dirty="0">
                <a:solidFill>
                  <a:schemeClr val="accent2"/>
                </a:solidFill>
              </a:rPr>
              <a:t>Główna im. Jędrzeja Śniadeckiego w Akademii Wychowania Fizycznego Józefa Piłsudskiego w Warszawie</a:t>
            </a:r>
          </a:p>
          <a:p>
            <a:r>
              <a:rPr lang="pl-PL" b="1" dirty="0">
                <a:solidFill>
                  <a:schemeClr val="accent2"/>
                </a:solidFill>
              </a:rPr>
              <a:t>violetta.perzynska@awf.edu.pl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98854" y="6128950"/>
            <a:ext cx="11846011" cy="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1434859"/>
            <a:ext cx="11994292" cy="1251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275" y="6164950"/>
            <a:ext cx="728450" cy="67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" y="6193992"/>
            <a:ext cx="594524" cy="60222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-4465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accent2"/>
                </a:solidFill>
              </a:rPr>
              <a:t>Rozdział środków pochodzących z budżetu państwa</a:t>
            </a:r>
            <a:endParaRPr lang="pl-PL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3567" y="2191266"/>
            <a:ext cx="117801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Sponsoring;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Wydziały AWF w Warszawie;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Środki</a:t>
            </a:r>
            <a:r>
              <a:rPr lang="pl-PL" sz="2400" b="1" i="0" u="none" strike="noStrike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z </a:t>
            </a:r>
            <a:r>
              <a:rPr lang="pl-PL" sz="2400" b="1" i="0" u="none" strike="noStrike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MNiSW</a:t>
            </a:r>
            <a:r>
              <a:rPr lang="pl-PL" sz="2400" b="1" i="0" u="none" strike="noStrike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(Dotacje na Upowszechnianie Nauki);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Środki pozyskiwane w ramach współpracy z innymi bibliotekami uczelni wyższych.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BRAK FINANSOWANA ze środków </a:t>
            </a:r>
            <a:r>
              <a:rPr lang="pl-PL" sz="2400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MSiT</a:t>
            </a: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pl-PL" sz="3600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2996" y="6128950"/>
            <a:ext cx="11697728" cy="667265"/>
          </a:xfrm>
        </p:spPr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Violetta </a:t>
            </a:r>
            <a:r>
              <a:rPr lang="pl-PL" b="1" dirty="0" smtClean="0">
                <a:solidFill>
                  <a:schemeClr val="accent2"/>
                </a:solidFill>
              </a:rPr>
              <a:t>Perzyńska, Biblioteka </a:t>
            </a:r>
            <a:r>
              <a:rPr lang="pl-PL" b="1" dirty="0">
                <a:solidFill>
                  <a:schemeClr val="accent2"/>
                </a:solidFill>
              </a:rPr>
              <a:t>Główna im. Jędrzeja Śniadeckiego w Akademii Wychowania Fizycznego Józefa Piłsudskiego w Warszawie</a:t>
            </a:r>
          </a:p>
          <a:p>
            <a:r>
              <a:rPr lang="pl-PL" b="1" dirty="0">
                <a:solidFill>
                  <a:schemeClr val="accent2"/>
                </a:solidFill>
              </a:rPr>
              <a:t>violetta.perzynska@awf.edu.pl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98854" y="6128950"/>
            <a:ext cx="11846011" cy="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1434859"/>
            <a:ext cx="11994292" cy="1251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275" y="6164950"/>
            <a:ext cx="728450" cy="67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" y="6193992"/>
            <a:ext cx="594524" cy="60222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-4465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accent2"/>
                </a:solidFill>
              </a:rPr>
              <a:t>Źródła pozyskiwania dodatkowego finansowania w AWF Warszawa</a:t>
            </a:r>
            <a:endParaRPr lang="pl-PL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6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3567" y="2191266"/>
            <a:ext cx="117801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0" u="none" strike="noStrike" baseline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Na określony</a:t>
            </a:r>
            <a:r>
              <a:rPr lang="pl-PL" sz="2400" b="1" i="0" u="none" strike="noStrike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cel: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pl-PL" sz="2400" b="1" baseline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wystawy,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pl-PL" sz="2400" b="1" baseline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imprezy promujące naukę,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pl-PL" sz="2400" b="1" baseline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książki,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pl-PL" sz="2400" b="1" baseline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laptopy,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Inne. </a:t>
            </a:r>
          </a:p>
          <a:p>
            <a:pPr lvl="4"/>
            <a:r>
              <a:rPr lang="pl-PL" sz="2400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2996" y="6128950"/>
            <a:ext cx="11697728" cy="667265"/>
          </a:xfrm>
        </p:spPr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Violetta </a:t>
            </a:r>
            <a:r>
              <a:rPr lang="pl-PL" b="1" dirty="0" smtClean="0">
                <a:solidFill>
                  <a:schemeClr val="accent2"/>
                </a:solidFill>
              </a:rPr>
              <a:t>Perzyńska, Biblioteka </a:t>
            </a:r>
            <a:r>
              <a:rPr lang="pl-PL" b="1" dirty="0">
                <a:solidFill>
                  <a:schemeClr val="accent2"/>
                </a:solidFill>
              </a:rPr>
              <a:t>Główna im. Jędrzeja Śniadeckiego w Akademii Wychowania Fizycznego Józefa Piłsudskiego w Warszawie</a:t>
            </a:r>
          </a:p>
          <a:p>
            <a:r>
              <a:rPr lang="pl-PL" b="1" dirty="0">
                <a:solidFill>
                  <a:schemeClr val="accent2"/>
                </a:solidFill>
              </a:rPr>
              <a:t>violetta.perzynska@awf.edu.pl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98854" y="6128950"/>
            <a:ext cx="11846011" cy="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1434859"/>
            <a:ext cx="11994292" cy="1251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275" y="6164950"/>
            <a:ext cx="728450" cy="67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" y="6193992"/>
            <a:ext cx="594524" cy="60222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-4465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Sponsoring</a:t>
            </a:r>
            <a:endParaRPr lang="pl-PL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3567" y="2191266"/>
            <a:ext cx="117801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Retrospektywne opracowanie zbiorów naukowych;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pl-PL" sz="2400" b="1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Na dużą infrastrukturę;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Zdarzenie losowe;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Bazy naukowe;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Wydanie podręczników, poradników, monografii;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Inne.</a:t>
            </a:r>
          </a:p>
          <a:p>
            <a:r>
              <a:rPr lang="pl-PL" sz="3600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2996" y="6128950"/>
            <a:ext cx="11697728" cy="667265"/>
          </a:xfrm>
        </p:spPr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Violetta </a:t>
            </a:r>
            <a:r>
              <a:rPr lang="pl-PL" b="1" dirty="0" smtClean="0">
                <a:solidFill>
                  <a:schemeClr val="accent2"/>
                </a:solidFill>
              </a:rPr>
              <a:t>Perzyńska, Biblioteka </a:t>
            </a:r>
            <a:r>
              <a:rPr lang="pl-PL" b="1" dirty="0">
                <a:solidFill>
                  <a:schemeClr val="accent2"/>
                </a:solidFill>
              </a:rPr>
              <a:t>Główna im. Jędrzeja Śniadeckiego w Akademii Wychowania Fizycznego Józefa Piłsudskiego w Warszawie</a:t>
            </a:r>
          </a:p>
          <a:p>
            <a:r>
              <a:rPr lang="pl-PL" b="1" dirty="0">
                <a:solidFill>
                  <a:schemeClr val="accent2"/>
                </a:solidFill>
              </a:rPr>
              <a:t>violetta.perzynska@awf.edu.pl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98854" y="6128950"/>
            <a:ext cx="11846011" cy="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1434859"/>
            <a:ext cx="11994292" cy="1251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275" y="6164950"/>
            <a:ext cx="728450" cy="67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" y="6193992"/>
            <a:ext cx="594524" cy="60222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-4465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pl-PL" sz="2800" b="1" dirty="0" err="1" smtClean="0">
                <a:solidFill>
                  <a:schemeClr val="accent2"/>
                </a:solidFill>
              </a:rPr>
              <a:t>MNiSW</a:t>
            </a:r>
            <a:endParaRPr lang="pl-PL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9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3567" y="1766455"/>
            <a:ext cx="1182129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l-PL" sz="3200" b="1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hlinkClick r:id="rId3"/>
              </a:rPr>
              <a:t>System Wspierający Prowadzenie Prac Badawczo-Naukowych oraz Współdzielenie i Publikację Wyników Prac</a:t>
            </a:r>
            <a:endParaRPr lang="pl-PL" sz="3200" b="1" i="0" u="none" strike="noStrike" baseline="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Utworzenie Pracowni komputerowej i wyposażenie jej w sprzęt.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Część zadania, za które odpowiada BG AWF.</a:t>
            </a:r>
            <a:endParaRPr lang="pl-PL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pl-PL" sz="3200" b="1" i="0" u="none" strike="noStrike" baseline="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3200" b="1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2. Program Operacyjny Wiedza Edukacja Rozwój</a:t>
            </a:r>
            <a:r>
              <a:rPr lang="pl-PL" sz="3200" b="1" i="0" u="none" strike="noStrike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 - Modyfikacja systemu i procedury </a:t>
            </a:r>
            <a:r>
              <a:rPr lang="pl-PL" sz="3200" b="1" i="0" u="none" strike="noStrike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antyplagiatowej</a:t>
            </a:r>
            <a:r>
              <a:rPr lang="pl-PL" sz="3200" b="1" i="0" u="none" strike="noStrike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w AWF w Warszawie.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b="1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BG AWF - Operatorzy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baz systemu 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Expertus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– integracja z systemem.</a:t>
            </a:r>
          </a:p>
          <a:p>
            <a:r>
              <a:rPr lang="pl-PL" sz="3200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2996" y="6128950"/>
            <a:ext cx="11697728" cy="667265"/>
          </a:xfrm>
        </p:spPr>
        <p:txBody>
          <a:bodyPr/>
          <a:lstStyle/>
          <a:p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Violetta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Perzyńska, Biblioteka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Główna im. Jędrzeja Śniadeckiego w Akademii Wychowania Fizycznego Józefa Piłsudskiego w Warszawie</a:t>
            </a:r>
          </a:p>
          <a:p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violetta.perzynska@awf.edu.pl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98854" y="6128950"/>
            <a:ext cx="11846011" cy="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Obraz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1434859"/>
            <a:ext cx="11994292" cy="1251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275" y="6164950"/>
            <a:ext cx="728450" cy="67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" y="6193992"/>
            <a:ext cx="594524" cy="60222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-4465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</a:rPr>
              <a:t>Projekty uczelniane / udział BG AWF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3567" y="2191266"/>
            <a:ext cx="117801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Baza naukowa Sport Polski (http://sport-edu.pl/index.php/sylwetki)</a:t>
            </a:r>
          </a:p>
          <a:p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2. Zwiększenie dotacji na utrzymanie potencjału badawczego z tytułu szczególnych potrzeb jednostki naukowej (z Wydz. WWF).</a:t>
            </a:r>
          </a:p>
          <a:p>
            <a:r>
              <a:rPr lang="pl-PL" sz="2400" b="1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3. Wniosek o przyznanie dotacji na inwestycję budowlaną - Zdarzenie losowe </a:t>
            </a:r>
          </a:p>
          <a:p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4. Inne: </a:t>
            </a: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hlinkClick r:id="rId3"/>
              </a:rPr>
              <a:t>Ośrodek Przetwarzania Informacji: OPI</a:t>
            </a:r>
            <a:endParaRPr lang="pl-PL" sz="2400" b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pl-PL" sz="3600" b="0" i="0" u="none" strike="noStrike" baseline="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2996" y="6128950"/>
            <a:ext cx="11697728" cy="667265"/>
          </a:xfrm>
        </p:spPr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Violetta </a:t>
            </a:r>
            <a:r>
              <a:rPr lang="pl-PL" b="1" dirty="0" smtClean="0">
                <a:solidFill>
                  <a:schemeClr val="accent2"/>
                </a:solidFill>
              </a:rPr>
              <a:t>Perzyńska, Biblioteka </a:t>
            </a:r>
            <a:r>
              <a:rPr lang="pl-PL" b="1" dirty="0">
                <a:solidFill>
                  <a:schemeClr val="accent2"/>
                </a:solidFill>
              </a:rPr>
              <a:t>Główna im. Jędrzeja Śniadeckiego w Akademii Wychowania Fizycznego Józefa Piłsudskiego w Warszawie</a:t>
            </a:r>
          </a:p>
          <a:p>
            <a:r>
              <a:rPr lang="pl-PL" b="1" dirty="0">
                <a:solidFill>
                  <a:schemeClr val="accent2"/>
                </a:solidFill>
              </a:rPr>
              <a:t>violetta.perzynska@awf.edu.pl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98854" y="6128950"/>
            <a:ext cx="11846011" cy="3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Obraz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8" y="1434859"/>
            <a:ext cx="11994292" cy="1251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275" y="6164950"/>
            <a:ext cx="728450" cy="67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" y="6193992"/>
            <a:ext cx="594524" cy="60222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-4465"/>
            <a:ext cx="12191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200" b="1" dirty="0" smtClean="0">
              <a:solidFill>
                <a:schemeClr val="accent2"/>
              </a:solidFill>
            </a:endParaRPr>
          </a:p>
          <a:p>
            <a:pPr algn="ctr"/>
            <a:r>
              <a:rPr lang="pl-PL" sz="3200" b="1" dirty="0" smtClean="0">
                <a:solidFill>
                  <a:schemeClr val="accent2"/>
                </a:solidFill>
              </a:rPr>
              <a:t>Dotacje na Upowszechnianie Nauki</a:t>
            </a:r>
            <a:endParaRPr lang="pl-PL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9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4564" y="1018309"/>
            <a:ext cx="980901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accent6">
                    <a:lumMod val="50000"/>
                  </a:schemeClr>
                </a:solidFill>
              </a:rPr>
              <a:t>Dziękuję za uwagę</a:t>
            </a:r>
          </a:p>
          <a:p>
            <a:endParaRPr lang="pl-PL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</a:rPr>
              <a:t>Violetta Perzyńska</a:t>
            </a:r>
          </a:p>
          <a:p>
            <a:pPr algn="ctr"/>
            <a:endParaRPr lang="pl-PL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</a:rPr>
              <a:t>Biblioteka Główna im. Jędrzeja Śniadeckiego w Akademii Wychowania Fizycznego Józefa Piłsudskiego w Warszawie</a:t>
            </a:r>
          </a:p>
          <a:p>
            <a:pPr algn="ctr"/>
            <a:endParaRPr lang="pl-PL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</a:rPr>
              <a:t>violetta.perzynska@awf.edu.pl</a:t>
            </a:r>
          </a:p>
          <a:p>
            <a:endParaRPr lang="pl-PL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pl-PL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9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440</Words>
  <Application>Microsoft Office PowerPoint</Application>
  <PresentationFormat>Panoramiczny</PresentationFormat>
  <Paragraphs>85</Paragraphs>
  <Slides>8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Violetta Perzyńska</dc:creator>
  <cp:lastModifiedBy>Violetta Perzyńska</cp:lastModifiedBy>
  <cp:revision>19</cp:revision>
  <dcterms:created xsi:type="dcterms:W3CDTF">2016-01-05T10:03:35Z</dcterms:created>
  <dcterms:modified xsi:type="dcterms:W3CDTF">2016-08-23T08:09:43Z</dcterms:modified>
</cp:coreProperties>
</file>